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449" r:id="rId2"/>
    <p:sldId id="432" r:id="rId3"/>
    <p:sldId id="433" r:id="rId4"/>
    <p:sldId id="491" r:id="rId5"/>
    <p:sldId id="494" r:id="rId6"/>
    <p:sldId id="501" r:id="rId7"/>
    <p:sldId id="492" r:id="rId8"/>
    <p:sldId id="438" r:id="rId9"/>
    <p:sldId id="440" r:id="rId10"/>
    <p:sldId id="506" r:id="rId11"/>
    <p:sldId id="441" r:id="rId12"/>
    <p:sldId id="360" r:id="rId13"/>
    <p:sldId id="363" r:id="rId14"/>
    <p:sldId id="448" r:id="rId15"/>
    <p:sldId id="447" r:id="rId16"/>
    <p:sldId id="475" r:id="rId17"/>
    <p:sldId id="476" r:id="rId18"/>
    <p:sldId id="496" r:id="rId19"/>
    <p:sldId id="504" r:id="rId20"/>
    <p:sldId id="505" r:id="rId21"/>
    <p:sldId id="507" r:id="rId22"/>
    <p:sldId id="495" r:id="rId23"/>
    <p:sldId id="508" r:id="rId24"/>
    <p:sldId id="509" r:id="rId25"/>
    <p:sldId id="493" r:id="rId26"/>
    <p:sldId id="500" r:id="rId27"/>
    <p:sldId id="502" r:id="rId28"/>
    <p:sldId id="503" r:id="rId29"/>
    <p:sldId id="310" r:id="rId30"/>
    <p:sldId id="431" r:id="rId31"/>
    <p:sldId id="428" r:id="rId32"/>
    <p:sldId id="365" r:id="rId33"/>
    <p:sldId id="366" r:id="rId34"/>
    <p:sldId id="367" r:id="rId35"/>
    <p:sldId id="368" r:id="rId36"/>
    <p:sldId id="425" r:id="rId37"/>
    <p:sldId id="426" r:id="rId38"/>
    <p:sldId id="427" r:id="rId39"/>
    <p:sldId id="465" r:id="rId40"/>
    <p:sldId id="477" r:id="rId41"/>
    <p:sldId id="478" r:id="rId42"/>
    <p:sldId id="467" r:id="rId43"/>
    <p:sldId id="468" r:id="rId44"/>
    <p:sldId id="490" r:id="rId45"/>
    <p:sldId id="479" r:id="rId46"/>
    <p:sldId id="480" r:id="rId47"/>
    <p:sldId id="481" r:id="rId48"/>
    <p:sldId id="482" r:id="rId49"/>
    <p:sldId id="483" r:id="rId50"/>
    <p:sldId id="484" r:id="rId51"/>
    <p:sldId id="429" r:id="rId52"/>
    <p:sldId id="485" r:id="rId53"/>
    <p:sldId id="486" r:id="rId54"/>
    <p:sldId id="487" r:id="rId55"/>
    <p:sldId id="488" r:id="rId56"/>
    <p:sldId id="430" r:id="rId57"/>
    <p:sldId id="489" r:id="rId58"/>
    <p:sldId id="469" r:id="rId59"/>
    <p:sldId id="470" r:id="rId60"/>
    <p:sldId id="375" r:id="rId61"/>
    <p:sldId id="344" r:id="rId62"/>
    <p:sldId id="369" r:id="rId63"/>
    <p:sldId id="370" r:id="rId64"/>
    <p:sldId id="371" r:id="rId65"/>
    <p:sldId id="372" r:id="rId66"/>
    <p:sldId id="373" r:id="rId67"/>
    <p:sldId id="374" r:id="rId68"/>
    <p:sldId id="376" r:id="rId69"/>
    <p:sldId id="377" r:id="rId70"/>
    <p:sldId id="378" r:id="rId71"/>
    <p:sldId id="379" r:id="rId72"/>
    <p:sldId id="380" r:id="rId73"/>
    <p:sldId id="381" r:id="rId74"/>
    <p:sldId id="382" r:id="rId75"/>
    <p:sldId id="383" r:id="rId76"/>
    <p:sldId id="384" r:id="rId77"/>
    <p:sldId id="385" r:id="rId78"/>
    <p:sldId id="386" r:id="rId79"/>
    <p:sldId id="510" r:id="rId8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8" d="100"/>
          <a:sy n="138" d="100"/>
        </p:scale>
        <p:origin x="-8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0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A737F3-AF54-41FF-98F1-DF78BDF4C6F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818E93BB-999D-4420-A935-F449B0576BFB}">
      <dgm:prSet custT="1"/>
      <dgm:spPr/>
      <dgm:t>
        <a:bodyPr/>
        <a:lstStyle/>
        <a:p>
          <a:pPr rtl="0"/>
          <a:r>
            <a:rPr lang="en-IN" sz="2400" dirty="0" smtClean="0"/>
            <a:t>Rockefeller asked Charles W. Eliot, the President of Harvard  University, </a:t>
          </a:r>
          <a:endParaRPr lang="en-IN" sz="2400" dirty="0"/>
        </a:p>
      </dgm:t>
    </dgm:pt>
    <dgm:pt modelId="{4A0FA131-9982-4E76-97BD-6EB50FF9BE82}" type="parTrans" cxnId="{13372172-43C1-46F5-944F-F00846D0EB64}">
      <dgm:prSet/>
      <dgm:spPr/>
      <dgm:t>
        <a:bodyPr/>
        <a:lstStyle/>
        <a:p>
          <a:endParaRPr lang="en-IN"/>
        </a:p>
      </dgm:t>
    </dgm:pt>
    <dgm:pt modelId="{AA76A71D-5059-4B73-B685-083CF5D65EFC}" type="sibTrans" cxnId="{13372172-43C1-46F5-944F-F00846D0EB64}">
      <dgm:prSet/>
      <dgm:spPr/>
      <dgm:t>
        <a:bodyPr/>
        <a:lstStyle/>
        <a:p>
          <a:endParaRPr lang="en-IN"/>
        </a:p>
      </dgm:t>
    </dgm:pt>
    <dgm:pt modelId="{10B256AE-60E2-41B8-8696-8B18A146D048}">
      <dgm:prSet custT="1"/>
      <dgm:spPr/>
      <dgm:t>
        <a:bodyPr/>
        <a:lstStyle/>
        <a:p>
          <a:pPr rtl="0"/>
          <a:r>
            <a:rPr lang="en-IN" sz="2400" dirty="0" smtClean="0"/>
            <a:t>                       ” What  would it take to create another Harvard?”  </a:t>
          </a:r>
          <a:endParaRPr lang="en-IN" sz="2400" dirty="0"/>
        </a:p>
      </dgm:t>
    </dgm:pt>
    <dgm:pt modelId="{38D430ED-14A4-4140-B6B7-AD9B3778ECF0}" type="parTrans" cxnId="{9C404862-745F-4075-8094-8A0E4409FF9F}">
      <dgm:prSet/>
      <dgm:spPr/>
      <dgm:t>
        <a:bodyPr/>
        <a:lstStyle/>
        <a:p>
          <a:endParaRPr lang="en-IN"/>
        </a:p>
      </dgm:t>
    </dgm:pt>
    <dgm:pt modelId="{D4965B70-7CCF-4974-9A13-6DD46DE57146}" type="sibTrans" cxnId="{9C404862-745F-4075-8094-8A0E4409FF9F}">
      <dgm:prSet/>
      <dgm:spPr/>
      <dgm:t>
        <a:bodyPr/>
        <a:lstStyle/>
        <a:p>
          <a:endParaRPr lang="en-IN"/>
        </a:p>
      </dgm:t>
    </dgm:pt>
    <dgm:pt modelId="{2F42F593-2C64-4B97-BD0C-63EB9974FE7E}">
      <dgm:prSet custT="1"/>
      <dgm:spPr/>
      <dgm:t>
        <a:bodyPr/>
        <a:lstStyle/>
        <a:p>
          <a:pPr rtl="0"/>
          <a:r>
            <a:rPr lang="en-IN" sz="2400" dirty="0" smtClean="0"/>
            <a:t>Eliot retorted that it would take $50  Million and 200 years.  </a:t>
          </a:r>
          <a:endParaRPr lang="en-IN" sz="2400" dirty="0"/>
        </a:p>
      </dgm:t>
    </dgm:pt>
    <dgm:pt modelId="{AC639995-5885-4550-8F44-B3FE11B36EBE}" type="parTrans" cxnId="{682F323B-AFBA-4964-9FA2-17126DBFD559}">
      <dgm:prSet/>
      <dgm:spPr/>
      <dgm:t>
        <a:bodyPr/>
        <a:lstStyle/>
        <a:p>
          <a:endParaRPr lang="en-IN"/>
        </a:p>
      </dgm:t>
    </dgm:pt>
    <dgm:pt modelId="{E351E412-C682-4EBD-8E31-FF8AF81202F6}" type="sibTrans" cxnId="{682F323B-AFBA-4964-9FA2-17126DBFD559}">
      <dgm:prSet/>
      <dgm:spPr/>
      <dgm:t>
        <a:bodyPr/>
        <a:lstStyle/>
        <a:p>
          <a:endParaRPr lang="en-IN"/>
        </a:p>
      </dgm:t>
    </dgm:pt>
    <dgm:pt modelId="{154C4F0E-387F-414A-947D-9F5BDB1B8324}">
      <dgm:prSet custT="1"/>
      <dgm:spPr/>
      <dgm:t>
        <a:bodyPr/>
        <a:lstStyle/>
        <a:p>
          <a:pPr rtl="0"/>
          <a:r>
            <a:rPr lang="en-US" sz="2400" dirty="0" smtClean="0"/>
            <a:t>But in a matter of decades, Chicago, Stanford, Johns Hopkins, Carnegie Mellon and Duke became Ivy League  Universities.</a:t>
          </a:r>
          <a:endParaRPr lang="en-IN" sz="2400" dirty="0"/>
        </a:p>
      </dgm:t>
    </dgm:pt>
    <dgm:pt modelId="{7B7CD594-AFCF-4E9F-83A5-03F220FB12EF}" type="parTrans" cxnId="{829F3333-96BC-4562-98BC-7A98684314B3}">
      <dgm:prSet/>
      <dgm:spPr/>
      <dgm:t>
        <a:bodyPr/>
        <a:lstStyle/>
        <a:p>
          <a:endParaRPr lang="en-IN"/>
        </a:p>
      </dgm:t>
    </dgm:pt>
    <dgm:pt modelId="{E2D15158-4E64-422B-AF46-ED51D11696D0}" type="sibTrans" cxnId="{829F3333-96BC-4562-98BC-7A98684314B3}">
      <dgm:prSet/>
      <dgm:spPr/>
      <dgm:t>
        <a:bodyPr/>
        <a:lstStyle/>
        <a:p>
          <a:endParaRPr lang="en-IN"/>
        </a:p>
      </dgm:t>
    </dgm:pt>
    <dgm:pt modelId="{BBC7F11C-8F7B-4C47-8ECA-4875179D7552}">
      <dgm:prSet custT="1"/>
      <dgm:spPr/>
      <dgm:t>
        <a:bodyPr/>
        <a:lstStyle/>
        <a:p>
          <a:pPr rtl="0"/>
          <a:r>
            <a:rPr lang="en-US" sz="2400" dirty="0" smtClean="0"/>
            <a:t>made possible by     a control and contribution by alumni, a visionary leadership and a munificent donor at the beginning</a:t>
          </a:r>
          <a:r>
            <a:rPr lang="en-US" sz="1800" dirty="0" smtClean="0"/>
            <a:t>.                                                                                               </a:t>
          </a:r>
          <a:r>
            <a:rPr lang="en-US" sz="1600" i="1" dirty="0" smtClean="0"/>
            <a:t>Reference: ‘Why is Harvard #1?’ by </a:t>
          </a:r>
          <a:r>
            <a:rPr lang="en-US" sz="1600" i="1" dirty="0" err="1" smtClean="0"/>
            <a:t>Shailendra</a:t>
          </a:r>
          <a:r>
            <a:rPr lang="en-US" sz="1600" i="1" dirty="0" smtClean="0"/>
            <a:t> Raj Mehta, an IIMA White paper </a:t>
          </a:r>
          <a:r>
            <a:rPr lang="en-US" sz="1600" i="1" dirty="0" err="1" smtClean="0"/>
            <a:t>dt</a:t>
          </a:r>
          <a:r>
            <a:rPr lang="en-US" sz="1600" i="1" dirty="0" smtClean="0"/>
            <a:t> 5</a:t>
          </a:r>
          <a:r>
            <a:rPr lang="en-US" sz="1600" i="1" baseline="30000" dirty="0" smtClean="0"/>
            <a:t>th</a:t>
          </a:r>
          <a:r>
            <a:rPr lang="en-US" sz="1600" i="1" dirty="0" smtClean="0"/>
            <a:t> April 2012</a:t>
          </a:r>
          <a:r>
            <a:rPr lang="en-US" sz="1600" dirty="0" smtClean="0"/>
            <a:t> </a:t>
          </a:r>
          <a:endParaRPr lang="en-IN" sz="1600" dirty="0"/>
        </a:p>
      </dgm:t>
    </dgm:pt>
    <dgm:pt modelId="{63E46986-0889-4DF3-A70D-EB313060D9E9}" type="parTrans" cxnId="{5F31F2E3-2CB0-4F94-BA38-66E8AFE85445}">
      <dgm:prSet/>
      <dgm:spPr/>
      <dgm:t>
        <a:bodyPr/>
        <a:lstStyle/>
        <a:p>
          <a:endParaRPr lang="en-IN"/>
        </a:p>
      </dgm:t>
    </dgm:pt>
    <dgm:pt modelId="{2165E50E-7BBD-4C40-A6E0-0431C1D61659}" type="sibTrans" cxnId="{5F31F2E3-2CB0-4F94-BA38-66E8AFE85445}">
      <dgm:prSet/>
      <dgm:spPr/>
      <dgm:t>
        <a:bodyPr/>
        <a:lstStyle/>
        <a:p>
          <a:endParaRPr lang="en-IN"/>
        </a:p>
      </dgm:t>
    </dgm:pt>
    <dgm:pt modelId="{6D8A656E-5A07-4EFC-9AB7-DFFCB09203CC}">
      <dgm:prSet custT="1"/>
      <dgm:spPr/>
      <dgm:t>
        <a:bodyPr/>
        <a:lstStyle/>
        <a:p>
          <a:pPr rtl="0"/>
          <a:r>
            <a:rPr lang="en-US" sz="2400" dirty="0" smtClean="0"/>
            <a:t>1985 : China and India were at the same (poor) level ; In 25 years, China’s best has raced ahead of the best of Japan.  </a:t>
          </a:r>
          <a:endParaRPr lang="en-US" sz="2400" dirty="0"/>
        </a:p>
      </dgm:t>
    </dgm:pt>
    <dgm:pt modelId="{B0BCFCD2-04DB-46E3-A61A-B0797D635727}" type="parTrans" cxnId="{AB87A656-BF47-4F39-BBCB-57FCE34AE58C}">
      <dgm:prSet/>
      <dgm:spPr/>
      <dgm:t>
        <a:bodyPr/>
        <a:lstStyle/>
        <a:p>
          <a:endParaRPr lang="en-IN"/>
        </a:p>
      </dgm:t>
    </dgm:pt>
    <dgm:pt modelId="{791DC000-060E-4FD0-91DE-4DF8CD8AD3B2}" type="sibTrans" cxnId="{AB87A656-BF47-4F39-BBCB-57FCE34AE58C}">
      <dgm:prSet/>
      <dgm:spPr/>
      <dgm:t>
        <a:bodyPr/>
        <a:lstStyle/>
        <a:p>
          <a:endParaRPr lang="en-IN"/>
        </a:p>
      </dgm:t>
    </dgm:pt>
    <dgm:pt modelId="{40609169-5407-4A4F-95B1-6C7AD5CBF693}" type="pres">
      <dgm:prSet presAssocID="{C8A737F3-AF54-41FF-98F1-DF78BDF4C6F4}" presName="linear" presStyleCnt="0">
        <dgm:presLayoutVars>
          <dgm:animLvl val="lvl"/>
          <dgm:resizeHandles val="exact"/>
        </dgm:presLayoutVars>
      </dgm:prSet>
      <dgm:spPr/>
      <dgm:t>
        <a:bodyPr/>
        <a:lstStyle/>
        <a:p>
          <a:endParaRPr lang="en-IN"/>
        </a:p>
      </dgm:t>
    </dgm:pt>
    <dgm:pt modelId="{13E1471F-B544-42A2-AE2B-D2FEF2BB9139}" type="pres">
      <dgm:prSet presAssocID="{818E93BB-999D-4420-A935-F449B0576BFB}" presName="parentText" presStyleLbl="node1" presStyleIdx="0" presStyleCnt="6" custLinFactY="-31328" custLinFactNeighborX="126" custLinFactNeighborY="-100000">
        <dgm:presLayoutVars>
          <dgm:chMax val="0"/>
          <dgm:bulletEnabled val="1"/>
        </dgm:presLayoutVars>
      </dgm:prSet>
      <dgm:spPr/>
      <dgm:t>
        <a:bodyPr/>
        <a:lstStyle/>
        <a:p>
          <a:endParaRPr lang="en-IN"/>
        </a:p>
      </dgm:t>
    </dgm:pt>
    <dgm:pt modelId="{1FB7FF5A-1AFA-4A9C-89F1-C6C9FCD9B1D3}" type="pres">
      <dgm:prSet presAssocID="{AA76A71D-5059-4B73-B685-083CF5D65EFC}" presName="spacer" presStyleCnt="0"/>
      <dgm:spPr/>
    </dgm:pt>
    <dgm:pt modelId="{5A602944-AACA-4E71-A7E4-87B82EB04D7D}" type="pres">
      <dgm:prSet presAssocID="{10B256AE-60E2-41B8-8696-8B18A146D048}" presName="parentText" presStyleLbl="node1" presStyleIdx="1" presStyleCnt="6" custLinFactY="-43131" custLinFactNeighborX="1001" custLinFactNeighborY="-100000">
        <dgm:presLayoutVars>
          <dgm:chMax val="0"/>
          <dgm:bulletEnabled val="1"/>
        </dgm:presLayoutVars>
      </dgm:prSet>
      <dgm:spPr/>
      <dgm:t>
        <a:bodyPr/>
        <a:lstStyle/>
        <a:p>
          <a:endParaRPr lang="en-IN"/>
        </a:p>
      </dgm:t>
    </dgm:pt>
    <dgm:pt modelId="{0644F16A-C981-4EA8-8514-6100DE849AF2}" type="pres">
      <dgm:prSet presAssocID="{D4965B70-7CCF-4974-9A13-6DD46DE57146}" presName="spacer" presStyleCnt="0"/>
      <dgm:spPr/>
    </dgm:pt>
    <dgm:pt modelId="{27C997B9-52A1-4116-BB72-82F6A68A72DC}" type="pres">
      <dgm:prSet presAssocID="{2F42F593-2C64-4B97-BD0C-63EB9974FE7E}" presName="parentText" presStyleLbl="node1" presStyleIdx="2" presStyleCnt="6" custLinFactY="-54935" custLinFactNeighborX="1001" custLinFactNeighborY="-100000">
        <dgm:presLayoutVars>
          <dgm:chMax val="0"/>
          <dgm:bulletEnabled val="1"/>
        </dgm:presLayoutVars>
      </dgm:prSet>
      <dgm:spPr/>
      <dgm:t>
        <a:bodyPr/>
        <a:lstStyle/>
        <a:p>
          <a:endParaRPr lang="en-IN"/>
        </a:p>
      </dgm:t>
    </dgm:pt>
    <dgm:pt modelId="{FE5D730D-39B0-4BE0-B401-12B47CD1D80A}" type="pres">
      <dgm:prSet presAssocID="{E351E412-C682-4EBD-8E31-FF8AF81202F6}" presName="spacer" presStyleCnt="0"/>
      <dgm:spPr/>
    </dgm:pt>
    <dgm:pt modelId="{FCAE560F-6B51-444E-BA54-4388ECB2232C}" type="pres">
      <dgm:prSet presAssocID="{154C4F0E-387F-414A-947D-9F5BDB1B8324}" presName="parentText" presStyleLbl="node1" presStyleIdx="3" presStyleCnt="6" custAng="0" custLinFactY="-66739" custLinFactNeighborX="1001" custLinFactNeighborY="-100000">
        <dgm:presLayoutVars>
          <dgm:chMax val="0"/>
          <dgm:bulletEnabled val="1"/>
        </dgm:presLayoutVars>
      </dgm:prSet>
      <dgm:spPr/>
      <dgm:t>
        <a:bodyPr/>
        <a:lstStyle/>
        <a:p>
          <a:endParaRPr lang="en-IN"/>
        </a:p>
      </dgm:t>
    </dgm:pt>
    <dgm:pt modelId="{9464FA92-94B4-4770-BBD2-11BBE0EB7B15}" type="pres">
      <dgm:prSet presAssocID="{E2D15158-4E64-422B-AF46-ED51D11696D0}" presName="spacer" presStyleCnt="0"/>
      <dgm:spPr/>
    </dgm:pt>
    <dgm:pt modelId="{E82BB2C1-9241-446C-A43C-44B94D8C1B01}" type="pres">
      <dgm:prSet presAssocID="{BBC7F11C-8F7B-4C47-8ECA-4875179D7552}" presName="parentText" presStyleLbl="node1" presStyleIdx="4" presStyleCnt="6" custLinFactY="66935" custLinFactNeighborX="126" custLinFactNeighborY="100000">
        <dgm:presLayoutVars>
          <dgm:chMax val="0"/>
          <dgm:bulletEnabled val="1"/>
        </dgm:presLayoutVars>
      </dgm:prSet>
      <dgm:spPr/>
      <dgm:t>
        <a:bodyPr/>
        <a:lstStyle/>
        <a:p>
          <a:endParaRPr lang="en-IN"/>
        </a:p>
      </dgm:t>
    </dgm:pt>
    <dgm:pt modelId="{05264D9F-A68F-49AC-A0AD-6F6B4EDB5AC2}" type="pres">
      <dgm:prSet presAssocID="{2165E50E-7BBD-4C40-A6E0-0431C1D61659}" presName="spacer" presStyleCnt="0"/>
      <dgm:spPr/>
    </dgm:pt>
    <dgm:pt modelId="{097DDC91-A56F-44F9-BDB9-F53135F3CF32}" type="pres">
      <dgm:prSet presAssocID="{6D8A656E-5A07-4EFC-9AB7-DFFCB09203CC}" presName="parentText" presStyleLbl="node1" presStyleIdx="5" presStyleCnt="6" custLinFactY="-144122" custLinFactNeighborX="126" custLinFactNeighborY="-200000">
        <dgm:presLayoutVars>
          <dgm:chMax val="0"/>
          <dgm:bulletEnabled val="1"/>
        </dgm:presLayoutVars>
      </dgm:prSet>
      <dgm:spPr/>
      <dgm:t>
        <a:bodyPr/>
        <a:lstStyle/>
        <a:p>
          <a:endParaRPr lang="en-IN"/>
        </a:p>
      </dgm:t>
    </dgm:pt>
  </dgm:ptLst>
  <dgm:cxnLst>
    <dgm:cxn modelId="{79D75106-BF35-4F6F-A804-0A41999E8515}" type="presOf" srcId="{10B256AE-60E2-41B8-8696-8B18A146D048}" destId="{5A602944-AACA-4E71-A7E4-87B82EB04D7D}" srcOrd="0" destOrd="0" presId="urn:microsoft.com/office/officeart/2005/8/layout/vList2"/>
    <dgm:cxn modelId="{38DAC0CF-47E3-4637-8ABD-45B030D547C3}" type="presOf" srcId="{6D8A656E-5A07-4EFC-9AB7-DFFCB09203CC}" destId="{097DDC91-A56F-44F9-BDB9-F53135F3CF32}" srcOrd="0" destOrd="0" presId="urn:microsoft.com/office/officeart/2005/8/layout/vList2"/>
    <dgm:cxn modelId="{13372172-43C1-46F5-944F-F00846D0EB64}" srcId="{C8A737F3-AF54-41FF-98F1-DF78BDF4C6F4}" destId="{818E93BB-999D-4420-A935-F449B0576BFB}" srcOrd="0" destOrd="0" parTransId="{4A0FA131-9982-4E76-97BD-6EB50FF9BE82}" sibTransId="{AA76A71D-5059-4B73-B685-083CF5D65EFC}"/>
    <dgm:cxn modelId="{01855261-03A8-468F-AAC6-83F1DD5F8778}" type="presOf" srcId="{2F42F593-2C64-4B97-BD0C-63EB9974FE7E}" destId="{27C997B9-52A1-4116-BB72-82F6A68A72DC}" srcOrd="0" destOrd="0" presId="urn:microsoft.com/office/officeart/2005/8/layout/vList2"/>
    <dgm:cxn modelId="{5F31F2E3-2CB0-4F94-BA38-66E8AFE85445}" srcId="{C8A737F3-AF54-41FF-98F1-DF78BDF4C6F4}" destId="{BBC7F11C-8F7B-4C47-8ECA-4875179D7552}" srcOrd="4" destOrd="0" parTransId="{63E46986-0889-4DF3-A70D-EB313060D9E9}" sibTransId="{2165E50E-7BBD-4C40-A6E0-0431C1D61659}"/>
    <dgm:cxn modelId="{64535F87-C66A-445D-8B79-8FD559466225}" type="presOf" srcId="{154C4F0E-387F-414A-947D-9F5BDB1B8324}" destId="{FCAE560F-6B51-444E-BA54-4388ECB2232C}" srcOrd="0" destOrd="0" presId="urn:microsoft.com/office/officeart/2005/8/layout/vList2"/>
    <dgm:cxn modelId="{508B12AE-DA16-4D10-83E5-986F55C0AEAC}" type="presOf" srcId="{BBC7F11C-8F7B-4C47-8ECA-4875179D7552}" destId="{E82BB2C1-9241-446C-A43C-44B94D8C1B01}" srcOrd="0" destOrd="0" presId="urn:microsoft.com/office/officeart/2005/8/layout/vList2"/>
    <dgm:cxn modelId="{E625A88A-3A5A-4084-A86A-414CBA4799A9}" type="presOf" srcId="{C8A737F3-AF54-41FF-98F1-DF78BDF4C6F4}" destId="{40609169-5407-4A4F-95B1-6C7AD5CBF693}" srcOrd="0" destOrd="0" presId="urn:microsoft.com/office/officeart/2005/8/layout/vList2"/>
    <dgm:cxn modelId="{7E4D2B40-9B4A-4200-9DD7-6F035362A50A}" type="presOf" srcId="{818E93BB-999D-4420-A935-F449B0576BFB}" destId="{13E1471F-B544-42A2-AE2B-D2FEF2BB9139}" srcOrd="0" destOrd="0" presId="urn:microsoft.com/office/officeart/2005/8/layout/vList2"/>
    <dgm:cxn modelId="{682F323B-AFBA-4964-9FA2-17126DBFD559}" srcId="{C8A737F3-AF54-41FF-98F1-DF78BDF4C6F4}" destId="{2F42F593-2C64-4B97-BD0C-63EB9974FE7E}" srcOrd="2" destOrd="0" parTransId="{AC639995-5885-4550-8F44-B3FE11B36EBE}" sibTransId="{E351E412-C682-4EBD-8E31-FF8AF81202F6}"/>
    <dgm:cxn modelId="{829F3333-96BC-4562-98BC-7A98684314B3}" srcId="{C8A737F3-AF54-41FF-98F1-DF78BDF4C6F4}" destId="{154C4F0E-387F-414A-947D-9F5BDB1B8324}" srcOrd="3" destOrd="0" parTransId="{7B7CD594-AFCF-4E9F-83A5-03F220FB12EF}" sibTransId="{E2D15158-4E64-422B-AF46-ED51D11696D0}"/>
    <dgm:cxn modelId="{9C404862-745F-4075-8094-8A0E4409FF9F}" srcId="{C8A737F3-AF54-41FF-98F1-DF78BDF4C6F4}" destId="{10B256AE-60E2-41B8-8696-8B18A146D048}" srcOrd="1" destOrd="0" parTransId="{38D430ED-14A4-4140-B6B7-AD9B3778ECF0}" sibTransId="{D4965B70-7CCF-4974-9A13-6DD46DE57146}"/>
    <dgm:cxn modelId="{AB87A656-BF47-4F39-BBCB-57FCE34AE58C}" srcId="{C8A737F3-AF54-41FF-98F1-DF78BDF4C6F4}" destId="{6D8A656E-5A07-4EFC-9AB7-DFFCB09203CC}" srcOrd="5" destOrd="0" parTransId="{B0BCFCD2-04DB-46E3-A61A-B0797D635727}" sibTransId="{791DC000-060E-4FD0-91DE-4DF8CD8AD3B2}"/>
    <dgm:cxn modelId="{62F0961D-7910-4068-A8FB-C460773F6C0B}" type="presParOf" srcId="{40609169-5407-4A4F-95B1-6C7AD5CBF693}" destId="{13E1471F-B544-42A2-AE2B-D2FEF2BB9139}" srcOrd="0" destOrd="0" presId="urn:microsoft.com/office/officeart/2005/8/layout/vList2"/>
    <dgm:cxn modelId="{587528BE-186A-401C-9418-4A5849133BC8}" type="presParOf" srcId="{40609169-5407-4A4F-95B1-6C7AD5CBF693}" destId="{1FB7FF5A-1AFA-4A9C-89F1-C6C9FCD9B1D3}" srcOrd="1" destOrd="0" presId="urn:microsoft.com/office/officeart/2005/8/layout/vList2"/>
    <dgm:cxn modelId="{D11D39D2-56C8-4AC6-B0D8-B4FDB32DF3D5}" type="presParOf" srcId="{40609169-5407-4A4F-95B1-6C7AD5CBF693}" destId="{5A602944-AACA-4E71-A7E4-87B82EB04D7D}" srcOrd="2" destOrd="0" presId="urn:microsoft.com/office/officeart/2005/8/layout/vList2"/>
    <dgm:cxn modelId="{C1EB5285-AA98-4BD7-86B8-CF94EACF80E8}" type="presParOf" srcId="{40609169-5407-4A4F-95B1-6C7AD5CBF693}" destId="{0644F16A-C981-4EA8-8514-6100DE849AF2}" srcOrd="3" destOrd="0" presId="urn:microsoft.com/office/officeart/2005/8/layout/vList2"/>
    <dgm:cxn modelId="{319E2713-0B86-459C-AE25-FE8B4CA5A0C3}" type="presParOf" srcId="{40609169-5407-4A4F-95B1-6C7AD5CBF693}" destId="{27C997B9-52A1-4116-BB72-82F6A68A72DC}" srcOrd="4" destOrd="0" presId="urn:microsoft.com/office/officeart/2005/8/layout/vList2"/>
    <dgm:cxn modelId="{57A4EDFF-DECE-410C-B0A8-9B1725F266D3}" type="presParOf" srcId="{40609169-5407-4A4F-95B1-6C7AD5CBF693}" destId="{FE5D730D-39B0-4BE0-B401-12B47CD1D80A}" srcOrd="5" destOrd="0" presId="urn:microsoft.com/office/officeart/2005/8/layout/vList2"/>
    <dgm:cxn modelId="{5961C275-7187-42B2-95B5-EDAD7F5DBA73}" type="presParOf" srcId="{40609169-5407-4A4F-95B1-6C7AD5CBF693}" destId="{FCAE560F-6B51-444E-BA54-4388ECB2232C}" srcOrd="6" destOrd="0" presId="urn:microsoft.com/office/officeart/2005/8/layout/vList2"/>
    <dgm:cxn modelId="{50222F60-7B9F-4191-8EE8-9061ADE08683}" type="presParOf" srcId="{40609169-5407-4A4F-95B1-6C7AD5CBF693}" destId="{9464FA92-94B4-4770-BBD2-11BBE0EB7B15}" srcOrd="7" destOrd="0" presId="urn:microsoft.com/office/officeart/2005/8/layout/vList2"/>
    <dgm:cxn modelId="{CFE04A02-6506-4784-AC24-06955FD5B64E}" type="presParOf" srcId="{40609169-5407-4A4F-95B1-6C7AD5CBF693}" destId="{E82BB2C1-9241-446C-A43C-44B94D8C1B01}" srcOrd="8" destOrd="0" presId="urn:microsoft.com/office/officeart/2005/8/layout/vList2"/>
    <dgm:cxn modelId="{C9058082-FEC7-43D4-8DB1-CBEE97B3A25D}" type="presParOf" srcId="{40609169-5407-4A4F-95B1-6C7AD5CBF693}" destId="{05264D9F-A68F-49AC-A0AD-6F6B4EDB5AC2}" srcOrd="9" destOrd="0" presId="urn:microsoft.com/office/officeart/2005/8/layout/vList2"/>
    <dgm:cxn modelId="{EDB700C0-7747-4A54-8A1E-983ED70CAC2F}" type="presParOf" srcId="{40609169-5407-4A4F-95B1-6C7AD5CBF693}" destId="{097DDC91-A56F-44F9-BDB9-F53135F3CF32}" srcOrd="1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7F7197-AFC0-4527-A32E-E682DDAE2848}" type="doc">
      <dgm:prSet loTypeId="urn:microsoft.com/office/officeart/2005/8/layout/process2" loCatId="process" qsTypeId="urn:microsoft.com/office/officeart/2005/8/quickstyle/simple1#1" qsCatId="simple" csTypeId="urn:microsoft.com/office/officeart/2005/8/colors/accent1_2#1" csCatId="accent1" phldr="1"/>
      <dgm:spPr/>
    </dgm:pt>
    <dgm:pt modelId="{5CDAD80F-D89C-4297-A060-332B0CA95B9E}">
      <dgm:prSet phldrT="[Text]"/>
      <dgm:spPr>
        <a:solidFill>
          <a:srgbClr val="E5E9B5"/>
        </a:solidFill>
      </dgm:spPr>
      <dgm:t>
        <a:bodyPr/>
        <a:lstStyle/>
        <a:p>
          <a:r>
            <a:rPr lang="en-US" b="1" dirty="0" smtClean="0">
              <a:solidFill>
                <a:schemeClr val="tx1"/>
              </a:solidFill>
            </a:rPr>
            <a:t>Discrete social innovations </a:t>
          </a:r>
          <a:endParaRPr lang="en-US" b="1" dirty="0">
            <a:solidFill>
              <a:schemeClr val="tx1"/>
            </a:solidFill>
          </a:endParaRPr>
        </a:p>
      </dgm:t>
    </dgm:pt>
    <dgm:pt modelId="{0342EDA3-1247-4909-ADE6-A8320C0AD6F3}" type="parTrans" cxnId="{E9291871-207E-41F7-B117-4A7432295051}">
      <dgm:prSet/>
      <dgm:spPr/>
      <dgm:t>
        <a:bodyPr/>
        <a:lstStyle/>
        <a:p>
          <a:endParaRPr lang="en-US"/>
        </a:p>
      </dgm:t>
    </dgm:pt>
    <dgm:pt modelId="{2F6D3AAF-1875-49C5-95FD-A465C31AB103}" type="sibTrans" cxnId="{E9291871-207E-41F7-B117-4A7432295051}">
      <dgm:prSet/>
      <dgm:spPr>
        <a:solidFill>
          <a:srgbClr val="FF0000"/>
        </a:solidFill>
      </dgm:spPr>
      <dgm:t>
        <a:bodyPr/>
        <a:lstStyle/>
        <a:p>
          <a:endParaRPr lang="en-US"/>
        </a:p>
      </dgm:t>
    </dgm:pt>
    <dgm:pt modelId="{30BE21C3-D223-4773-B9F1-54B6E2EBADC9}">
      <dgm:prSet phldrT="[Text]"/>
      <dgm:spPr>
        <a:solidFill>
          <a:schemeClr val="accent1">
            <a:lumMod val="50000"/>
          </a:schemeClr>
        </a:solidFill>
      </dgm:spPr>
      <dgm:t>
        <a:bodyPr/>
        <a:lstStyle/>
        <a:p>
          <a:r>
            <a:rPr lang="en-US" b="1" dirty="0" smtClean="0"/>
            <a:t>Innovation Networking/Mindset</a:t>
          </a:r>
          <a:endParaRPr lang="en-US" b="1" dirty="0"/>
        </a:p>
      </dgm:t>
    </dgm:pt>
    <dgm:pt modelId="{1A047524-AF91-4670-BFB3-D59C8C4EFA9E}" type="parTrans" cxnId="{5BFFA5BF-9DEC-4A26-B8DD-42B6B2E6003A}">
      <dgm:prSet/>
      <dgm:spPr/>
      <dgm:t>
        <a:bodyPr/>
        <a:lstStyle/>
        <a:p>
          <a:endParaRPr lang="en-US"/>
        </a:p>
      </dgm:t>
    </dgm:pt>
    <dgm:pt modelId="{814DC952-9A86-445D-8FDD-E1F07E6A8A12}" type="sibTrans" cxnId="{5BFFA5BF-9DEC-4A26-B8DD-42B6B2E6003A}">
      <dgm:prSet/>
      <dgm:spPr>
        <a:solidFill>
          <a:srgbClr val="FF0000"/>
        </a:solidFill>
      </dgm:spPr>
      <dgm:t>
        <a:bodyPr/>
        <a:lstStyle/>
        <a:p>
          <a:endParaRPr lang="en-US"/>
        </a:p>
      </dgm:t>
    </dgm:pt>
    <dgm:pt modelId="{E5BC1E22-35DA-47BB-9967-8529E84B01AF}">
      <dgm:prSet phldrT="[Text]"/>
      <dgm:spPr>
        <a:solidFill>
          <a:srgbClr val="009900"/>
        </a:solidFill>
      </dgm:spPr>
      <dgm:t>
        <a:bodyPr/>
        <a:lstStyle/>
        <a:p>
          <a:r>
            <a:rPr lang="en-US" b="1" dirty="0" smtClean="0"/>
            <a:t>Innovation Districts/Clusters/ Sankuls</a:t>
          </a:r>
          <a:endParaRPr lang="en-US" b="1" dirty="0"/>
        </a:p>
      </dgm:t>
    </dgm:pt>
    <dgm:pt modelId="{BB9D5D9B-560E-430F-9076-0D7202C4BA3D}" type="parTrans" cxnId="{F58B6868-E921-40CD-8C7F-2E0C89563000}">
      <dgm:prSet/>
      <dgm:spPr/>
      <dgm:t>
        <a:bodyPr/>
        <a:lstStyle/>
        <a:p>
          <a:endParaRPr lang="en-US"/>
        </a:p>
      </dgm:t>
    </dgm:pt>
    <dgm:pt modelId="{E2FDCAAA-1D0C-4509-A73C-0BF90D15598F}" type="sibTrans" cxnId="{F58B6868-E921-40CD-8C7F-2E0C89563000}">
      <dgm:prSet/>
      <dgm:spPr/>
      <dgm:t>
        <a:bodyPr/>
        <a:lstStyle/>
        <a:p>
          <a:endParaRPr lang="en-US"/>
        </a:p>
      </dgm:t>
    </dgm:pt>
    <dgm:pt modelId="{325E3E62-F740-4C13-80AE-AE2E4AA53C64}" type="pres">
      <dgm:prSet presAssocID="{137F7197-AFC0-4527-A32E-E682DDAE2848}" presName="linearFlow" presStyleCnt="0">
        <dgm:presLayoutVars>
          <dgm:resizeHandles val="exact"/>
        </dgm:presLayoutVars>
      </dgm:prSet>
      <dgm:spPr/>
    </dgm:pt>
    <dgm:pt modelId="{C07C6121-F375-463B-AD0E-A274BB64977A}" type="pres">
      <dgm:prSet presAssocID="{5CDAD80F-D89C-4297-A060-332B0CA95B9E}" presName="node" presStyleLbl="node1" presStyleIdx="0" presStyleCnt="3">
        <dgm:presLayoutVars>
          <dgm:bulletEnabled val="1"/>
        </dgm:presLayoutVars>
      </dgm:prSet>
      <dgm:spPr/>
      <dgm:t>
        <a:bodyPr/>
        <a:lstStyle/>
        <a:p>
          <a:endParaRPr lang="en-US"/>
        </a:p>
      </dgm:t>
    </dgm:pt>
    <dgm:pt modelId="{0140FC4A-208D-4C9C-9322-C649FD7405B7}" type="pres">
      <dgm:prSet presAssocID="{2F6D3AAF-1875-49C5-95FD-A465C31AB103}" presName="sibTrans" presStyleLbl="sibTrans2D1" presStyleIdx="0" presStyleCnt="2"/>
      <dgm:spPr/>
      <dgm:t>
        <a:bodyPr/>
        <a:lstStyle/>
        <a:p>
          <a:endParaRPr lang="en-US"/>
        </a:p>
      </dgm:t>
    </dgm:pt>
    <dgm:pt modelId="{D5219388-E93D-432A-884E-86A38DBBF7D0}" type="pres">
      <dgm:prSet presAssocID="{2F6D3AAF-1875-49C5-95FD-A465C31AB103}" presName="connectorText" presStyleLbl="sibTrans2D1" presStyleIdx="0" presStyleCnt="2"/>
      <dgm:spPr/>
      <dgm:t>
        <a:bodyPr/>
        <a:lstStyle/>
        <a:p>
          <a:endParaRPr lang="en-US"/>
        </a:p>
      </dgm:t>
    </dgm:pt>
    <dgm:pt modelId="{408319DA-FC48-43C6-A6BF-AA7E10D2B5F6}" type="pres">
      <dgm:prSet presAssocID="{30BE21C3-D223-4773-B9F1-54B6E2EBADC9}" presName="node" presStyleLbl="node1" presStyleIdx="1" presStyleCnt="3">
        <dgm:presLayoutVars>
          <dgm:bulletEnabled val="1"/>
        </dgm:presLayoutVars>
      </dgm:prSet>
      <dgm:spPr/>
      <dgm:t>
        <a:bodyPr/>
        <a:lstStyle/>
        <a:p>
          <a:endParaRPr lang="en-US"/>
        </a:p>
      </dgm:t>
    </dgm:pt>
    <dgm:pt modelId="{2A509894-D955-4BAE-9E75-ED233C2D7E72}" type="pres">
      <dgm:prSet presAssocID="{814DC952-9A86-445D-8FDD-E1F07E6A8A12}" presName="sibTrans" presStyleLbl="sibTrans2D1" presStyleIdx="1" presStyleCnt="2"/>
      <dgm:spPr/>
      <dgm:t>
        <a:bodyPr/>
        <a:lstStyle/>
        <a:p>
          <a:endParaRPr lang="en-US"/>
        </a:p>
      </dgm:t>
    </dgm:pt>
    <dgm:pt modelId="{D2D95C68-6137-47ED-9D7F-811C3CBFB62C}" type="pres">
      <dgm:prSet presAssocID="{814DC952-9A86-445D-8FDD-E1F07E6A8A12}" presName="connectorText" presStyleLbl="sibTrans2D1" presStyleIdx="1" presStyleCnt="2"/>
      <dgm:spPr/>
      <dgm:t>
        <a:bodyPr/>
        <a:lstStyle/>
        <a:p>
          <a:endParaRPr lang="en-US"/>
        </a:p>
      </dgm:t>
    </dgm:pt>
    <dgm:pt modelId="{AE4C5F9E-1EEA-4785-B255-CFA94449511A}" type="pres">
      <dgm:prSet presAssocID="{E5BC1E22-35DA-47BB-9967-8529E84B01AF}" presName="node" presStyleLbl="node1" presStyleIdx="2" presStyleCnt="3">
        <dgm:presLayoutVars>
          <dgm:bulletEnabled val="1"/>
        </dgm:presLayoutVars>
      </dgm:prSet>
      <dgm:spPr/>
      <dgm:t>
        <a:bodyPr/>
        <a:lstStyle/>
        <a:p>
          <a:endParaRPr lang="en-US"/>
        </a:p>
      </dgm:t>
    </dgm:pt>
  </dgm:ptLst>
  <dgm:cxnLst>
    <dgm:cxn modelId="{C593BF7B-563D-407C-9366-A2593834AF80}" type="presOf" srcId="{814DC952-9A86-445D-8FDD-E1F07E6A8A12}" destId="{2A509894-D955-4BAE-9E75-ED233C2D7E72}" srcOrd="0" destOrd="0" presId="urn:microsoft.com/office/officeart/2005/8/layout/process2"/>
    <dgm:cxn modelId="{F58B6868-E921-40CD-8C7F-2E0C89563000}" srcId="{137F7197-AFC0-4527-A32E-E682DDAE2848}" destId="{E5BC1E22-35DA-47BB-9967-8529E84B01AF}" srcOrd="2" destOrd="0" parTransId="{BB9D5D9B-560E-430F-9076-0D7202C4BA3D}" sibTransId="{E2FDCAAA-1D0C-4509-A73C-0BF90D15598F}"/>
    <dgm:cxn modelId="{454E55DA-04B0-400D-8783-EC56E2C79235}" type="presOf" srcId="{137F7197-AFC0-4527-A32E-E682DDAE2848}" destId="{325E3E62-F740-4C13-80AE-AE2E4AA53C64}" srcOrd="0" destOrd="0" presId="urn:microsoft.com/office/officeart/2005/8/layout/process2"/>
    <dgm:cxn modelId="{B0E01D5E-96B6-4EB0-82BF-5B8140BDD944}" type="presOf" srcId="{2F6D3AAF-1875-49C5-95FD-A465C31AB103}" destId="{D5219388-E93D-432A-884E-86A38DBBF7D0}" srcOrd="1" destOrd="0" presId="urn:microsoft.com/office/officeart/2005/8/layout/process2"/>
    <dgm:cxn modelId="{13D32031-9D0B-4109-8E43-5F158F3DD441}" type="presOf" srcId="{814DC952-9A86-445D-8FDD-E1F07E6A8A12}" destId="{D2D95C68-6137-47ED-9D7F-811C3CBFB62C}" srcOrd="1" destOrd="0" presId="urn:microsoft.com/office/officeart/2005/8/layout/process2"/>
    <dgm:cxn modelId="{00BBB846-2552-42E9-8005-6F10D2B1584D}" type="presOf" srcId="{2F6D3AAF-1875-49C5-95FD-A465C31AB103}" destId="{0140FC4A-208D-4C9C-9322-C649FD7405B7}" srcOrd="0" destOrd="0" presId="urn:microsoft.com/office/officeart/2005/8/layout/process2"/>
    <dgm:cxn modelId="{FD2683D8-5394-4569-83DF-B20A4AA1AC39}" type="presOf" srcId="{30BE21C3-D223-4773-B9F1-54B6E2EBADC9}" destId="{408319DA-FC48-43C6-A6BF-AA7E10D2B5F6}" srcOrd="0" destOrd="0" presId="urn:microsoft.com/office/officeart/2005/8/layout/process2"/>
    <dgm:cxn modelId="{5BFFA5BF-9DEC-4A26-B8DD-42B6B2E6003A}" srcId="{137F7197-AFC0-4527-A32E-E682DDAE2848}" destId="{30BE21C3-D223-4773-B9F1-54B6E2EBADC9}" srcOrd="1" destOrd="0" parTransId="{1A047524-AF91-4670-BFB3-D59C8C4EFA9E}" sibTransId="{814DC952-9A86-445D-8FDD-E1F07E6A8A12}"/>
    <dgm:cxn modelId="{4CA52992-AE26-4624-B03D-EA27393B9C7D}" type="presOf" srcId="{5CDAD80F-D89C-4297-A060-332B0CA95B9E}" destId="{C07C6121-F375-463B-AD0E-A274BB64977A}" srcOrd="0" destOrd="0" presId="urn:microsoft.com/office/officeart/2005/8/layout/process2"/>
    <dgm:cxn modelId="{E9291871-207E-41F7-B117-4A7432295051}" srcId="{137F7197-AFC0-4527-A32E-E682DDAE2848}" destId="{5CDAD80F-D89C-4297-A060-332B0CA95B9E}" srcOrd="0" destOrd="0" parTransId="{0342EDA3-1247-4909-ADE6-A8320C0AD6F3}" sibTransId="{2F6D3AAF-1875-49C5-95FD-A465C31AB103}"/>
    <dgm:cxn modelId="{8DE7B0FB-9B8F-4E64-9C4A-11D50AC486A6}" type="presOf" srcId="{E5BC1E22-35DA-47BB-9967-8529E84B01AF}" destId="{AE4C5F9E-1EEA-4785-B255-CFA94449511A}" srcOrd="0" destOrd="0" presId="urn:microsoft.com/office/officeart/2005/8/layout/process2"/>
    <dgm:cxn modelId="{C87FB0E6-ED3A-401F-9A09-127416B2D54D}" type="presParOf" srcId="{325E3E62-F740-4C13-80AE-AE2E4AA53C64}" destId="{C07C6121-F375-463B-AD0E-A274BB64977A}" srcOrd="0" destOrd="0" presId="urn:microsoft.com/office/officeart/2005/8/layout/process2"/>
    <dgm:cxn modelId="{55652C23-EDFD-45C2-B5BC-6061F90F98DB}" type="presParOf" srcId="{325E3E62-F740-4C13-80AE-AE2E4AA53C64}" destId="{0140FC4A-208D-4C9C-9322-C649FD7405B7}" srcOrd="1" destOrd="0" presId="urn:microsoft.com/office/officeart/2005/8/layout/process2"/>
    <dgm:cxn modelId="{A028E93E-3968-49A5-BF98-405187E51EA7}" type="presParOf" srcId="{0140FC4A-208D-4C9C-9322-C649FD7405B7}" destId="{D5219388-E93D-432A-884E-86A38DBBF7D0}" srcOrd="0" destOrd="0" presId="urn:microsoft.com/office/officeart/2005/8/layout/process2"/>
    <dgm:cxn modelId="{3D0E9C27-3501-441B-B79A-52A55AB7C9C5}" type="presParOf" srcId="{325E3E62-F740-4C13-80AE-AE2E4AA53C64}" destId="{408319DA-FC48-43C6-A6BF-AA7E10D2B5F6}" srcOrd="2" destOrd="0" presId="urn:microsoft.com/office/officeart/2005/8/layout/process2"/>
    <dgm:cxn modelId="{35071C35-4A41-4709-BEC6-72B5BC4198B1}" type="presParOf" srcId="{325E3E62-F740-4C13-80AE-AE2E4AA53C64}" destId="{2A509894-D955-4BAE-9E75-ED233C2D7E72}" srcOrd="3" destOrd="0" presId="urn:microsoft.com/office/officeart/2005/8/layout/process2"/>
    <dgm:cxn modelId="{D050BC9B-F7D2-4E91-BACD-2AC07FBA4AAA}" type="presParOf" srcId="{2A509894-D955-4BAE-9E75-ED233C2D7E72}" destId="{D2D95C68-6137-47ED-9D7F-811C3CBFB62C}" srcOrd="0" destOrd="0" presId="urn:microsoft.com/office/officeart/2005/8/layout/process2"/>
    <dgm:cxn modelId="{CA6D3F05-3B34-4548-86A7-5496413C0035}" type="presParOf" srcId="{325E3E62-F740-4C13-80AE-AE2E4AA53C64}" destId="{AE4C5F9E-1EEA-4785-B255-CFA94449511A}" srcOrd="4"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E1471F-B544-42A2-AE2B-D2FEF2BB9139}">
      <dsp:nvSpPr>
        <dsp:cNvPr id="0" name=""/>
        <dsp:cNvSpPr/>
      </dsp:nvSpPr>
      <dsp:spPr>
        <a:xfrm>
          <a:off x="0" y="0"/>
          <a:ext cx="8229600" cy="8666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IN" sz="2400" kern="1200" dirty="0" smtClean="0"/>
            <a:t>Rockefeller asked Charles W. Eliot, the President of Harvard  University, </a:t>
          </a:r>
          <a:endParaRPr lang="en-IN" sz="2400" kern="1200" dirty="0"/>
        </a:p>
      </dsp:txBody>
      <dsp:txXfrm>
        <a:off x="0" y="0"/>
        <a:ext cx="8229600" cy="866645"/>
      </dsp:txXfrm>
    </dsp:sp>
    <dsp:sp modelId="{5A602944-AACA-4E71-A7E4-87B82EB04D7D}">
      <dsp:nvSpPr>
        <dsp:cNvPr id="0" name=""/>
        <dsp:cNvSpPr/>
      </dsp:nvSpPr>
      <dsp:spPr>
        <a:xfrm>
          <a:off x="0" y="495192"/>
          <a:ext cx="8229600" cy="8666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IN" sz="2400" kern="1200" dirty="0" smtClean="0"/>
            <a:t>                       ” What  would it take to create another Harvard?”  </a:t>
          </a:r>
          <a:endParaRPr lang="en-IN" sz="2400" kern="1200" dirty="0"/>
        </a:p>
      </dsp:txBody>
      <dsp:txXfrm>
        <a:off x="0" y="495192"/>
        <a:ext cx="8229600" cy="866645"/>
      </dsp:txXfrm>
    </dsp:sp>
    <dsp:sp modelId="{27C997B9-52A1-4116-BB72-82F6A68A72DC}">
      <dsp:nvSpPr>
        <dsp:cNvPr id="0" name=""/>
        <dsp:cNvSpPr/>
      </dsp:nvSpPr>
      <dsp:spPr>
        <a:xfrm>
          <a:off x="0" y="1269945"/>
          <a:ext cx="8229600" cy="8666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IN" sz="2400" kern="1200" dirty="0" smtClean="0"/>
            <a:t>Eliot retorted that it would take $50  Million and 200 years.  </a:t>
          </a:r>
          <a:endParaRPr lang="en-IN" sz="2400" kern="1200" dirty="0"/>
        </a:p>
      </dsp:txBody>
      <dsp:txXfrm>
        <a:off x="0" y="1269945"/>
        <a:ext cx="8229600" cy="866645"/>
      </dsp:txXfrm>
    </dsp:sp>
    <dsp:sp modelId="{FCAE560F-6B51-444E-BA54-4388ECB2232C}">
      <dsp:nvSpPr>
        <dsp:cNvPr id="0" name=""/>
        <dsp:cNvSpPr/>
      </dsp:nvSpPr>
      <dsp:spPr>
        <a:xfrm>
          <a:off x="0" y="2044698"/>
          <a:ext cx="8229600" cy="8666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But in a matter of decades, Chicago, Stanford, Johns Hopkins, Carnegie Mellon and Duke became Ivy League  Universities.</a:t>
          </a:r>
          <a:endParaRPr lang="en-IN" sz="2400" kern="1200" dirty="0"/>
        </a:p>
      </dsp:txBody>
      <dsp:txXfrm>
        <a:off x="0" y="2044698"/>
        <a:ext cx="8229600" cy="866645"/>
      </dsp:txXfrm>
    </dsp:sp>
    <dsp:sp modelId="{E82BB2C1-9241-446C-A43C-44B94D8C1B01}">
      <dsp:nvSpPr>
        <dsp:cNvPr id="0" name=""/>
        <dsp:cNvSpPr/>
      </dsp:nvSpPr>
      <dsp:spPr>
        <a:xfrm>
          <a:off x="0" y="4101042"/>
          <a:ext cx="8229600" cy="8666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made possible by     a control and contribution by alumni, a visionary leadership and a munificent donor at the beginning</a:t>
          </a:r>
          <a:r>
            <a:rPr lang="en-US" sz="1800" kern="1200" dirty="0" smtClean="0"/>
            <a:t>.                                                                                               </a:t>
          </a:r>
          <a:r>
            <a:rPr lang="en-US" sz="1600" i="1" kern="1200" dirty="0" smtClean="0"/>
            <a:t>Reference: ‘Why is Harvard #1?’ by </a:t>
          </a:r>
          <a:r>
            <a:rPr lang="en-US" sz="1600" i="1" kern="1200" dirty="0" err="1" smtClean="0"/>
            <a:t>Shailendra</a:t>
          </a:r>
          <a:r>
            <a:rPr lang="en-US" sz="1600" i="1" kern="1200" dirty="0" smtClean="0"/>
            <a:t> Raj Mehta, an IIMA White paper </a:t>
          </a:r>
          <a:r>
            <a:rPr lang="en-US" sz="1600" i="1" kern="1200" dirty="0" err="1" smtClean="0"/>
            <a:t>dt</a:t>
          </a:r>
          <a:r>
            <a:rPr lang="en-US" sz="1600" i="1" kern="1200" dirty="0" smtClean="0"/>
            <a:t> 5</a:t>
          </a:r>
          <a:r>
            <a:rPr lang="en-US" sz="1600" i="1" kern="1200" baseline="30000" dirty="0" smtClean="0"/>
            <a:t>th</a:t>
          </a:r>
          <a:r>
            <a:rPr lang="en-US" sz="1600" i="1" kern="1200" dirty="0" smtClean="0"/>
            <a:t> April 2012</a:t>
          </a:r>
          <a:r>
            <a:rPr lang="en-US" sz="1600" kern="1200" dirty="0" smtClean="0"/>
            <a:t> </a:t>
          </a:r>
          <a:endParaRPr lang="en-IN" sz="1600" kern="1200" dirty="0"/>
        </a:p>
      </dsp:txBody>
      <dsp:txXfrm>
        <a:off x="0" y="4101042"/>
        <a:ext cx="8229600" cy="866645"/>
      </dsp:txXfrm>
    </dsp:sp>
    <dsp:sp modelId="{097DDC91-A56F-44F9-BDB9-F53135F3CF32}">
      <dsp:nvSpPr>
        <dsp:cNvPr id="0" name=""/>
        <dsp:cNvSpPr/>
      </dsp:nvSpPr>
      <dsp:spPr>
        <a:xfrm>
          <a:off x="0" y="3117759"/>
          <a:ext cx="8229600" cy="8666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1985 : China and India were at the same (poor) level ; In 25 years, China’s best has raced ahead of the best of Japan.  </a:t>
          </a:r>
          <a:endParaRPr lang="en-US" sz="2400" kern="1200" dirty="0"/>
        </a:p>
      </dsp:txBody>
      <dsp:txXfrm>
        <a:off x="0" y="3117759"/>
        <a:ext cx="8229600" cy="86664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7C6121-F375-463B-AD0E-A274BB64977A}">
      <dsp:nvSpPr>
        <dsp:cNvPr id="0" name=""/>
        <dsp:cNvSpPr/>
      </dsp:nvSpPr>
      <dsp:spPr>
        <a:xfrm>
          <a:off x="421897" y="0"/>
          <a:ext cx="2280404" cy="1136649"/>
        </a:xfrm>
        <a:prstGeom prst="roundRect">
          <a:avLst>
            <a:gd name="adj" fmla="val 10000"/>
          </a:avLst>
        </a:prstGeom>
        <a:solidFill>
          <a:srgbClr val="E5E9B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Discrete social innovations </a:t>
          </a:r>
          <a:endParaRPr lang="en-US" sz="1800" b="1" kern="1200" dirty="0">
            <a:solidFill>
              <a:schemeClr val="tx1"/>
            </a:solidFill>
          </a:endParaRPr>
        </a:p>
      </dsp:txBody>
      <dsp:txXfrm>
        <a:off x="421897" y="0"/>
        <a:ext cx="2280404" cy="1136649"/>
      </dsp:txXfrm>
    </dsp:sp>
    <dsp:sp modelId="{0140FC4A-208D-4C9C-9322-C649FD7405B7}">
      <dsp:nvSpPr>
        <dsp:cNvPr id="0" name=""/>
        <dsp:cNvSpPr/>
      </dsp:nvSpPr>
      <dsp:spPr>
        <a:xfrm rot="5400000">
          <a:off x="1348978" y="1165066"/>
          <a:ext cx="426243" cy="511492"/>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348978" y="1165066"/>
        <a:ext cx="426243" cy="511492"/>
      </dsp:txXfrm>
    </dsp:sp>
    <dsp:sp modelId="{408319DA-FC48-43C6-A6BF-AA7E10D2B5F6}">
      <dsp:nvSpPr>
        <dsp:cNvPr id="0" name=""/>
        <dsp:cNvSpPr/>
      </dsp:nvSpPr>
      <dsp:spPr>
        <a:xfrm>
          <a:off x="421897" y="1704975"/>
          <a:ext cx="2280404" cy="1136649"/>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Innovation Networking/Mindset</a:t>
          </a:r>
          <a:endParaRPr lang="en-US" sz="1800" b="1" kern="1200" dirty="0"/>
        </a:p>
      </dsp:txBody>
      <dsp:txXfrm>
        <a:off x="421897" y="1704975"/>
        <a:ext cx="2280404" cy="1136649"/>
      </dsp:txXfrm>
    </dsp:sp>
    <dsp:sp modelId="{2A509894-D955-4BAE-9E75-ED233C2D7E72}">
      <dsp:nvSpPr>
        <dsp:cNvPr id="0" name=""/>
        <dsp:cNvSpPr/>
      </dsp:nvSpPr>
      <dsp:spPr>
        <a:xfrm rot="5400000">
          <a:off x="1348978" y="2870041"/>
          <a:ext cx="426243" cy="511492"/>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348978" y="2870041"/>
        <a:ext cx="426243" cy="511492"/>
      </dsp:txXfrm>
    </dsp:sp>
    <dsp:sp modelId="{AE4C5F9E-1EEA-4785-B255-CFA94449511A}">
      <dsp:nvSpPr>
        <dsp:cNvPr id="0" name=""/>
        <dsp:cNvSpPr/>
      </dsp:nvSpPr>
      <dsp:spPr>
        <a:xfrm>
          <a:off x="421897" y="3409950"/>
          <a:ext cx="2280404" cy="1136649"/>
        </a:xfrm>
        <a:prstGeom prst="roundRect">
          <a:avLst>
            <a:gd name="adj" fmla="val 10000"/>
          </a:avLst>
        </a:prstGeom>
        <a:solidFill>
          <a:srgbClr val="00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Innovation Districts/Clusters/ Sankuls</a:t>
          </a:r>
          <a:endParaRPr lang="en-US" sz="1800" b="1" kern="1200" dirty="0"/>
        </a:p>
      </dsp:txBody>
      <dsp:txXfrm>
        <a:off x="421897" y="3409950"/>
        <a:ext cx="2280404" cy="11366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BAD0CE2-4F89-4784-A9B8-008F75F76285}" type="datetimeFigureOut">
              <a:rPr lang="en-US"/>
              <a:pPr>
                <a:defRPr/>
              </a:pPr>
              <a:t>5/18/2013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0575DF4-6AA3-4BC8-A26A-833DD0FA72A8}"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C41BC99-6DD3-4983-95B7-EC4EF089AE02}"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D13F90-1C99-48F7-AFE6-C7B1CDA46F67}" type="slidenum">
              <a:rPr lang="en-US">
                <a:cs typeface="Arial" charset="0"/>
              </a:rPr>
              <a:pPr fontAlgn="base">
                <a:spcBef>
                  <a:spcPct val="0"/>
                </a:spcBef>
                <a:spcAft>
                  <a:spcPct val="0"/>
                </a:spcAft>
              </a:pPr>
              <a:t>61</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7575" fontAlgn="base">
              <a:spcBef>
                <a:spcPct val="0"/>
              </a:spcBef>
              <a:spcAft>
                <a:spcPct val="0"/>
              </a:spcAft>
            </a:pPr>
            <a:fld id="{7BA0A2BF-3FB2-416D-B911-9DC04FCE5335}" type="slidenum">
              <a:rPr lang="de-DE">
                <a:ea typeface="ＭＳ Ｐゴシック" pitchFamily="34" charset="-128"/>
                <a:cs typeface="Arial" charset="0"/>
              </a:rPr>
              <a:pPr defTabSz="917575" fontAlgn="base">
                <a:spcBef>
                  <a:spcPct val="0"/>
                </a:spcBef>
                <a:spcAft>
                  <a:spcPct val="0"/>
                </a:spcAft>
              </a:pPr>
              <a:t>63</a:t>
            </a:fld>
            <a:endParaRPr lang="de-DE">
              <a:ea typeface="ＭＳ Ｐゴシック" pitchFamily="34" charset="-128"/>
              <a:cs typeface="Arial" charset="0"/>
            </a:endParaRPr>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b="1"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7575" fontAlgn="base">
              <a:spcBef>
                <a:spcPct val="0"/>
              </a:spcBef>
              <a:spcAft>
                <a:spcPct val="0"/>
              </a:spcAft>
            </a:pPr>
            <a:fld id="{8E7FBBC5-AE8E-4550-8ED8-C2AD1A309255}" type="slidenum">
              <a:rPr lang="de-DE">
                <a:ea typeface="ＭＳ Ｐゴシック" pitchFamily="34" charset="-128"/>
                <a:cs typeface="Arial" charset="0"/>
              </a:rPr>
              <a:pPr defTabSz="917575" fontAlgn="base">
                <a:spcBef>
                  <a:spcPct val="0"/>
                </a:spcBef>
                <a:spcAft>
                  <a:spcPct val="0"/>
                </a:spcAft>
              </a:pPr>
              <a:t>64</a:t>
            </a:fld>
            <a:endParaRPr lang="de-DE">
              <a:ea typeface="ＭＳ Ｐゴシック" pitchFamily="34" charset="-128"/>
              <a:cs typeface="Arial" charset="0"/>
            </a:endParaRPr>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7575" fontAlgn="base">
              <a:spcBef>
                <a:spcPct val="0"/>
              </a:spcBef>
              <a:spcAft>
                <a:spcPct val="0"/>
              </a:spcAft>
            </a:pPr>
            <a:fld id="{1E679007-DBA2-47D7-A460-8B09D211F586}" type="slidenum">
              <a:rPr lang="de-DE">
                <a:ea typeface="ＭＳ Ｐゴシック" pitchFamily="34" charset="-128"/>
                <a:cs typeface="Arial" charset="0"/>
              </a:rPr>
              <a:pPr defTabSz="917575" fontAlgn="base">
                <a:spcBef>
                  <a:spcPct val="0"/>
                </a:spcBef>
                <a:spcAft>
                  <a:spcPct val="0"/>
                </a:spcAft>
              </a:pPr>
              <a:t>65</a:t>
            </a:fld>
            <a:endParaRPr lang="de-DE">
              <a:ea typeface="ＭＳ Ｐゴシック" pitchFamily="34" charset="-128"/>
              <a:cs typeface="Arial" charset="0"/>
            </a:endParaRPr>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7575" fontAlgn="base">
              <a:spcBef>
                <a:spcPct val="0"/>
              </a:spcBef>
              <a:spcAft>
                <a:spcPct val="0"/>
              </a:spcAft>
            </a:pPr>
            <a:fld id="{6A7D4F6D-B9A2-4359-BBE5-327B513DB753}" type="slidenum">
              <a:rPr lang="de-DE">
                <a:ea typeface="ＭＳ Ｐゴシック" pitchFamily="34" charset="-128"/>
                <a:cs typeface="Arial" charset="0"/>
              </a:rPr>
              <a:pPr defTabSz="917575" fontAlgn="base">
                <a:spcBef>
                  <a:spcPct val="0"/>
                </a:spcBef>
                <a:spcAft>
                  <a:spcPct val="0"/>
                </a:spcAft>
              </a:pPr>
              <a:t>66</a:t>
            </a:fld>
            <a:endParaRPr lang="de-DE">
              <a:ea typeface="ＭＳ Ｐゴシック" pitchFamily="34" charset="-128"/>
              <a:cs typeface="Arial" charset="0"/>
            </a:endParaRPr>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txBox="1">
            <a:spLocks noGrp="1" noChangeArrowheads="1"/>
          </p:cNvSpPr>
          <p:nvPr/>
        </p:nvSpPr>
        <p:spPr bwMode="auto">
          <a:xfrm>
            <a:off x="3887788" y="8685213"/>
            <a:ext cx="2970212" cy="458787"/>
          </a:xfrm>
          <a:prstGeom prst="rect">
            <a:avLst/>
          </a:prstGeom>
          <a:noFill/>
          <a:ln w="9525">
            <a:noFill/>
            <a:miter lim="800000"/>
            <a:headEnd/>
            <a:tailEnd/>
          </a:ln>
        </p:spPr>
        <p:txBody>
          <a:bodyPr lIns="91777" tIns="45888" rIns="91777" bIns="45888" anchor="b"/>
          <a:lstStyle/>
          <a:p>
            <a:pPr algn="r" defTabSz="917575"/>
            <a:fld id="{93EBD85E-0CEB-45EC-A193-8EE8B09644F2}" type="slidenum">
              <a:rPr lang="de-DE" sz="1300">
                <a:latin typeface="Calibri" pitchFamily="34" charset="0"/>
              </a:rPr>
              <a:pPr algn="r" defTabSz="917575"/>
              <a:t>67</a:t>
            </a:fld>
            <a:endParaRPr lang="de-DE" sz="1300">
              <a:latin typeface="Calibri" pitchFamily="34" charset="0"/>
            </a:endParaRPr>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19B1AE-AD09-474C-A1A0-92BE68592044}" type="slidenum">
              <a:rPr lang="en-US">
                <a:cs typeface="Arial" charset="0"/>
              </a:rPr>
              <a:pPr fontAlgn="base">
                <a:spcBef>
                  <a:spcPct val="0"/>
                </a:spcBef>
                <a:spcAft>
                  <a:spcPct val="0"/>
                </a:spcAft>
              </a:pPr>
              <a:t>69</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86870C-C422-4F73-8238-044212DDB641}" type="slidenum">
              <a:rPr lang="en-US">
                <a:cs typeface="Arial" charset="0"/>
              </a:rPr>
              <a:pPr fontAlgn="base">
                <a:spcBef>
                  <a:spcPct val="0"/>
                </a:spcBef>
                <a:spcAft>
                  <a:spcPct val="0"/>
                </a:spcAft>
              </a:pPr>
              <a:t>70</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09E144-C310-4A9F-82B1-1DF32C34E969}" type="slidenum">
              <a:rPr lang="en-US">
                <a:cs typeface="Arial" charset="0"/>
              </a:rPr>
              <a:pPr fontAlgn="base">
                <a:spcBef>
                  <a:spcPct val="0"/>
                </a:spcBef>
                <a:spcAft>
                  <a:spcPct val="0"/>
                </a:spcAft>
              </a:pPr>
              <a:t>71</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829E4A-5D04-46F9-9630-01DAAF35921E}" type="slidenum">
              <a:rPr lang="en-US">
                <a:cs typeface="Arial" charset="0"/>
              </a:rPr>
              <a:pPr fontAlgn="base">
                <a:spcBef>
                  <a:spcPct val="0"/>
                </a:spcBef>
                <a:spcAft>
                  <a:spcPct val="0"/>
                </a:spcAft>
              </a:pPr>
              <a:t>72</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r>
              <a:rPr lang="en-US" smtClean="0"/>
              <a:t>Donations: Ratan tata: harvard Business School: $50m; Anand Mahindra: Harvard Humanities Center: $ 10 M; Narayan Murthy: $5 M; Narayan Murthy: IIT: $8m; Vinod Khosla (IITD: $5M; AviNash: IITB:1M; Arun shourie: IITK: Rs 11 crore; Sunil Mittal for education of poor children: Rs 200 crores; Azam premji Foundation for its Univ and schools: Rs 8,846 crores</a:t>
            </a:r>
            <a:endParaRPr lang="en-IN" smtClean="0"/>
          </a:p>
        </p:txBody>
      </p:sp>
      <p:sp>
        <p:nvSpPr>
          <p:cNvPr id="111620" name="Slide Number Placeholder 3"/>
          <p:cNvSpPr>
            <a:spLocks noGrp="1"/>
          </p:cNvSpPr>
          <p:nvPr>
            <p:ph type="sldNum" sz="quarter" idx="5"/>
          </p:nvPr>
        </p:nvSpPr>
        <p:spPr>
          <a:noFill/>
        </p:spPr>
        <p:txBody>
          <a:bodyPr/>
          <a:lstStyle/>
          <a:p>
            <a:fld id="{37F36119-E581-41DD-AE99-940AFE23AA47}" type="slidenum">
              <a:rPr lang="en-US" smtClean="0"/>
              <a:pPr/>
              <a:t>4</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04BA11-75F4-4923-BD72-43DE7DF327CF}" type="slidenum">
              <a:rPr lang="en-US">
                <a:cs typeface="Arial" charset="0"/>
              </a:rPr>
              <a:pPr fontAlgn="base">
                <a:spcBef>
                  <a:spcPct val="0"/>
                </a:spcBef>
                <a:spcAft>
                  <a:spcPct val="0"/>
                </a:spcAft>
              </a:pPr>
              <a:t>73</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35BB8D-2F66-4F5E-9EAA-C38D10B930A3}" type="slidenum">
              <a:rPr lang="en-US">
                <a:cs typeface="Arial" charset="0"/>
              </a:rPr>
              <a:pPr fontAlgn="base">
                <a:spcBef>
                  <a:spcPct val="0"/>
                </a:spcBef>
                <a:spcAft>
                  <a:spcPct val="0"/>
                </a:spcAft>
              </a:pPr>
              <a:t>74</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405E99-CFB3-4139-B7F3-B0D7532A354E}" type="slidenum">
              <a:rPr lang="en-US">
                <a:cs typeface="Arial" charset="0"/>
              </a:rPr>
              <a:pPr fontAlgn="base">
                <a:spcBef>
                  <a:spcPct val="0"/>
                </a:spcBef>
                <a:spcAft>
                  <a:spcPct val="0"/>
                </a:spcAft>
              </a:pPr>
              <a:t>75</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79F221-6DBD-4A66-8713-D06177BF0598}" type="slidenum">
              <a:rPr lang="en-US">
                <a:cs typeface="Arial" charset="0"/>
              </a:rPr>
              <a:pPr fontAlgn="base">
                <a:spcBef>
                  <a:spcPct val="0"/>
                </a:spcBef>
                <a:spcAft>
                  <a:spcPct val="0"/>
                </a:spcAft>
              </a:pPr>
              <a:t>76</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D5C07E-67A0-43A1-AD5D-DAE73A24BA7E}" type="slidenum">
              <a:rPr lang="en-US">
                <a:cs typeface="Arial" charset="0"/>
              </a:rPr>
              <a:pPr fontAlgn="base">
                <a:spcBef>
                  <a:spcPct val="0"/>
                </a:spcBef>
                <a:spcAft>
                  <a:spcPct val="0"/>
                </a:spcAft>
              </a:pPr>
              <a:t>77</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1D0861-7046-4725-BFEA-47836821C4D8}" type="slidenum">
              <a:rPr lang="en-US">
                <a:cs typeface="Arial" charset="0"/>
              </a:rPr>
              <a:pPr fontAlgn="base">
                <a:spcBef>
                  <a:spcPct val="0"/>
                </a:spcBef>
                <a:spcAft>
                  <a:spcPct val="0"/>
                </a:spcAft>
              </a:pPr>
              <a:t>78</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IN" smtClean="0"/>
          </a:p>
        </p:txBody>
      </p:sp>
      <p:sp>
        <p:nvSpPr>
          <p:cNvPr id="110596" name="Slide Number Placeholder 3"/>
          <p:cNvSpPr>
            <a:spLocks noGrp="1"/>
          </p:cNvSpPr>
          <p:nvPr>
            <p:ph type="sldNum" sz="quarter" idx="5"/>
          </p:nvPr>
        </p:nvSpPr>
        <p:spPr>
          <a:noFill/>
        </p:spPr>
        <p:txBody>
          <a:bodyPr/>
          <a:lstStyle/>
          <a:p>
            <a:fld id="{8AF0F2D6-4C46-4B2A-AACE-861A11437BDB}" type="slidenum">
              <a:rPr lang="en-US" smtClean="0"/>
              <a:pPr/>
              <a:t>11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2012: University of Indonesia has fallen to rank 273 (In 2011, its rank was 217.)</a:t>
            </a:r>
            <a:endParaRPr lang="en-IN" dirty="0"/>
          </a:p>
        </p:txBody>
      </p:sp>
      <p:sp>
        <p:nvSpPr>
          <p:cNvPr id="4" name="Slide Number Placeholder 3"/>
          <p:cNvSpPr>
            <a:spLocks noGrp="1"/>
          </p:cNvSpPr>
          <p:nvPr>
            <p:ph type="sldNum" sz="quarter" idx="10"/>
          </p:nvPr>
        </p:nvSpPr>
        <p:spPr/>
        <p:txBody>
          <a:bodyPr/>
          <a:lstStyle/>
          <a:p>
            <a:pPr>
              <a:defRPr/>
            </a:pPr>
            <a:fld id="{00575DF4-6AA3-4BC8-A26A-833DD0FA72A8}" type="slidenum">
              <a:rPr lang="en-IN" smtClean="0"/>
              <a:pPr>
                <a:defRPr/>
              </a:pPr>
              <a:t>15</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00575DF4-6AA3-4BC8-A26A-833DD0FA72A8}" type="slidenum">
              <a:rPr lang="en-IN" smtClean="0"/>
              <a:pPr>
                <a:defRPr/>
              </a:pPr>
              <a:t>22</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r>
              <a:rPr lang="en-US" dirty="0" smtClean="0"/>
              <a:t>High Intellectual and Emotional Quotient (HIEQ)</a:t>
            </a:r>
            <a:endParaRPr lang="en-IN" dirty="0" smtClean="0"/>
          </a:p>
        </p:txBody>
      </p:sp>
      <p:sp>
        <p:nvSpPr>
          <p:cNvPr id="136196" name="Slide Number Placeholder 3"/>
          <p:cNvSpPr>
            <a:spLocks noGrp="1"/>
          </p:cNvSpPr>
          <p:nvPr>
            <p:ph type="sldNum" sz="quarter" idx="5"/>
          </p:nvPr>
        </p:nvSpPr>
        <p:spPr>
          <a:noFill/>
        </p:spPr>
        <p:txBody>
          <a:bodyPr/>
          <a:lstStyle/>
          <a:p>
            <a:fld id="{DC0FCCCA-DA81-4B93-B89C-B280EDE42AE0}" type="slidenum">
              <a:rPr lang="en-US" smtClean="0"/>
              <a:pPr/>
              <a:t>31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IN" smtClean="0"/>
          </a:p>
        </p:txBody>
      </p:sp>
      <p:sp>
        <p:nvSpPr>
          <p:cNvPr id="47108" name="Slide Number Placeholder 3"/>
          <p:cNvSpPr>
            <a:spLocks noGrp="1"/>
          </p:cNvSpPr>
          <p:nvPr>
            <p:ph type="sldNum" sz="quarter" idx="5"/>
          </p:nvPr>
        </p:nvSpPr>
        <p:spPr>
          <a:noFill/>
        </p:spPr>
        <p:txBody>
          <a:bodyPr/>
          <a:lstStyle/>
          <a:p>
            <a:fld id="{3C343A5C-7A52-4D20-A31F-EF559FBBF0D2}" type="slidenum">
              <a:rPr lang="en-US" smtClean="0"/>
              <a:pPr/>
              <a:t>47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p:txBody>
      </p:sp>
      <p:sp>
        <p:nvSpPr>
          <p:cNvPr id="48132" name="Slide Number Placeholder 3"/>
          <p:cNvSpPr>
            <a:spLocks noGrp="1"/>
          </p:cNvSpPr>
          <p:nvPr>
            <p:ph type="sldNum" sz="quarter" idx="5"/>
          </p:nvPr>
        </p:nvSpPr>
        <p:spPr>
          <a:noFill/>
        </p:spPr>
        <p:txBody>
          <a:bodyPr/>
          <a:lstStyle/>
          <a:p>
            <a:fld id="{96863882-A3AF-4EC9-8EDD-38857A67FF11}" type="slidenum">
              <a:rPr lang="en-US" smtClean="0"/>
              <a:pPr/>
              <a:t>49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A7C4AD23-D8C3-4873-88C4-D40020B67EFB}" type="slidenum">
              <a:rPr lang="en-US" smtClean="0"/>
              <a:pPr/>
              <a:t>54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fld id="{B2E84309-EE3E-40FE-916A-7BDCCB341D43}" type="datetime1">
              <a:rPr lang="en-US"/>
              <a:pPr>
                <a:defRPr/>
              </a:pPr>
              <a:t>5/18/2013</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65DEDEFA-F878-41B5-A25E-4EC8723DAFE2}" type="slidenum">
              <a:rPr lang="en-IN"/>
              <a:pPr>
                <a:defRPr/>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8806B282-C4D2-4251-A8CA-3D663AB4F4DC}" type="datetime1">
              <a:rPr lang="en-US"/>
              <a:pPr>
                <a:defRPr/>
              </a:pPr>
              <a:t>5/18/2013</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1946216D-7A72-4810-BA94-8F51393DE199}" type="slidenum">
              <a:rPr lang="en-IN"/>
              <a:pPr>
                <a:defRPr/>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2301A163-3ED5-4032-8E89-BD6DD889AD10}" type="datetime1">
              <a:rPr lang="en-US"/>
              <a:pPr>
                <a:defRPr/>
              </a:pPr>
              <a:t>5/18/2013</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116A9777-6309-4CB5-B555-225A9F441F20}" type="slidenum">
              <a:rPr lang="en-IN"/>
              <a:pPr>
                <a:defRPr/>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pic>
        <p:nvPicPr>
          <p:cNvPr id="2" name="Picture 33" descr="Streifen_Titelmaster"/>
          <p:cNvPicPr>
            <a:picLocks noChangeAspect="1" noChangeArrowheads="1"/>
          </p:cNvPicPr>
          <p:nvPr userDrawn="1"/>
        </p:nvPicPr>
        <p:blipFill>
          <a:blip r:embed="rId2" cstate="print"/>
          <a:srcRect/>
          <a:stretch>
            <a:fillRect/>
          </a:stretch>
        </p:blipFill>
        <p:spPr bwMode="auto">
          <a:xfrm>
            <a:off x="0" y="4800600"/>
            <a:ext cx="9144000" cy="1654175"/>
          </a:xfrm>
          <a:prstGeom prst="rect">
            <a:avLst/>
          </a:prstGeom>
          <a:noFill/>
          <a:ln w="9525">
            <a:noFill/>
            <a:miter lim="800000"/>
            <a:headEnd/>
            <a:tailEnd/>
          </a:ln>
        </p:spPr>
      </p:pic>
      <p:sp>
        <p:nvSpPr>
          <p:cNvPr id="3" name="Rectangle 24"/>
          <p:cNvSpPr>
            <a:spLocks noChangeArrowheads="1"/>
          </p:cNvSpPr>
          <p:nvPr userDrawn="1"/>
        </p:nvSpPr>
        <p:spPr bwMode="auto">
          <a:xfrm>
            <a:off x="0" y="5434013"/>
            <a:ext cx="9144000" cy="376237"/>
          </a:xfrm>
          <a:prstGeom prst="rect">
            <a:avLst/>
          </a:prstGeom>
          <a:noFill/>
          <a:ln w="9525">
            <a:noFill/>
            <a:miter lim="800000"/>
            <a:headEnd/>
            <a:tailEnd/>
          </a:ln>
        </p:spPr>
        <p:txBody>
          <a:bodyPr lIns="67367" tIns="33683" rIns="67367" bIns="33683">
            <a:spAutoFit/>
          </a:bodyPr>
          <a:lstStyle/>
          <a:p>
            <a:pPr algn="ctr" defTabSz="673100" fontAlgn="auto">
              <a:spcBef>
                <a:spcPts val="0"/>
              </a:spcBef>
              <a:spcAft>
                <a:spcPts val="0"/>
              </a:spcAft>
              <a:defRPr/>
            </a:pPr>
            <a:r>
              <a:rPr lang="de-DE" sz="2000" b="1">
                <a:solidFill>
                  <a:schemeClr val="bg1"/>
                </a:solidFill>
                <a:latin typeface="+mn-lt"/>
                <a:cs typeface="+mn-cs"/>
              </a:rPr>
              <a:t>Baden-Wuerttemberg Cooperative State University Stuttgart </a:t>
            </a:r>
          </a:p>
        </p:txBody>
      </p:sp>
      <p:sp>
        <p:nvSpPr>
          <p:cNvPr id="4" name="Text Box 34"/>
          <p:cNvSpPr txBox="1">
            <a:spLocks noChangeArrowheads="1"/>
          </p:cNvSpPr>
          <p:nvPr userDrawn="1"/>
        </p:nvSpPr>
        <p:spPr bwMode="auto">
          <a:xfrm>
            <a:off x="2251075" y="4267200"/>
            <a:ext cx="3249613" cy="457200"/>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pitchFamily="96" charset="-128"/>
              </a:defRPr>
            </a:lvl1pPr>
            <a:lvl2pPr marL="742950" indent="-285750">
              <a:defRPr sz="2400">
                <a:solidFill>
                  <a:schemeClr val="tx1"/>
                </a:solidFill>
                <a:latin typeface="Arial" charset="0"/>
                <a:ea typeface="ＭＳ Ｐゴシック" pitchFamily="96" charset="-128"/>
              </a:defRPr>
            </a:lvl2pPr>
            <a:lvl3pPr marL="1143000" indent="-228600">
              <a:defRPr sz="2400">
                <a:solidFill>
                  <a:schemeClr val="tx1"/>
                </a:solidFill>
                <a:latin typeface="Arial" charset="0"/>
                <a:ea typeface="ＭＳ Ｐゴシック" pitchFamily="96" charset="-128"/>
              </a:defRPr>
            </a:lvl3pPr>
            <a:lvl4pPr marL="1600200" indent="-228600">
              <a:defRPr sz="2400">
                <a:solidFill>
                  <a:schemeClr val="tx1"/>
                </a:solidFill>
                <a:latin typeface="Arial" charset="0"/>
                <a:ea typeface="ＭＳ Ｐゴシック" pitchFamily="96" charset="-128"/>
              </a:defRPr>
            </a:lvl4pPr>
            <a:lvl5pPr marL="2057400" indent="-228600">
              <a:defRPr sz="2400">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6" charset="-128"/>
              </a:defRPr>
            </a:lvl9pPr>
          </a:lstStyle>
          <a:p>
            <a:pPr fontAlgn="auto">
              <a:spcBef>
                <a:spcPts val="0"/>
              </a:spcBef>
              <a:spcAft>
                <a:spcPts val="0"/>
              </a:spcAft>
              <a:defRPr/>
            </a:pPr>
            <a:endParaRPr lang="de-DE" smtClean="0">
              <a:cs typeface="+mn-cs"/>
            </a:endParaRPr>
          </a:p>
        </p:txBody>
      </p:sp>
      <p:pic>
        <p:nvPicPr>
          <p:cNvPr id="5" name="Picture 41" descr="DHBW_e_allg_46mm_rgb_300"/>
          <p:cNvPicPr>
            <a:picLocks noChangeAspect="1" noChangeArrowheads="1"/>
          </p:cNvPicPr>
          <p:nvPr userDrawn="1"/>
        </p:nvPicPr>
        <p:blipFill>
          <a:blip r:embed="rId3" cstate="print"/>
          <a:srcRect/>
          <a:stretch>
            <a:fillRect/>
          </a:stretch>
        </p:blipFill>
        <p:spPr bwMode="auto">
          <a:xfrm>
            <a:off x="384175" y="-14288"/>
            <a:ext cx="2790825" cy="1714501"/>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E7E23E4C-D60F-4A08-A04C-CE0CAC7BF04F}" type="datetime1">
              <a:rPr lang="en-US"/>
              <a:pPr>
                <a:defRPr/>
              </a:pPr>
              <a:t>5/18/2013</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4FAFB348-B433-4463-B9A3-8F27E8B3550A}" type="slidenum">
              <a:rPr lang="en-IN"/>
              <a:pPr>
                <a:defRPr/>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9C34821-42B4-489F-9694-99F35BCD7F77}" type="datetime1">
              <a:rPr lang="en-US"/>
              <a:pPr>
                <a:defRPr/>
              </a:pPr>
              <a:t>5/18/2013</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662252A6-D496-4943-8979-3A50CE260FB8}" type="slidenum">
              <a:rPr lang="en-IN"/>
              <a:pPr>
                <a:defRPr/>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3"/>
          <p:cNvSpPr>
            <a:spLocks noGrp="1"/>
          </p:cNvSpPr>
          <p:nvPr>
            <p:ph type="dt" sz="half" idx="10"/>
          </p:nvPr>
        </p:nvSpPr>
        <p:spPr/>
        <p:txBody>
          <a:bodyPr/>
          <a:lstStyle>
            <a:lvl1pPr>
              <a:defRPr/>
            </a:lvl1pPr>
          </a:lstStyle>
          <a:p>
            <a:pPr>
              <a:defRPr/>
            </a:pPr>
            <a:fld id="{DEAE96D0-DF55-4170-ABBA-8CAFCD623303}" type="datetime1">
              <a:rPr lang="en-US"/>
              <a:pPr>
                <a:defRPr/>
              </a:pPr>
              <a:t>5/18/2013</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5DB52034-65A1-485A-81DD-40F078EAE258}" type="slidenum">
              <a:rPr lang="en-IN"/>
              <a:pPr>
                <a:defRPr/>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70D65DE8-6024-4673-940F-C6B4AF6877A3}" type="datetime1">
              <a:rPr lang="en-US"/>
              <a:pPr>
                <a:defRPr/>
              </a:pPr>
              <a:t>5/18/2013</a:t>
            </a:fld>
            <a:endParaRPr lang="en-IN"/>
          </a:p>
        </p:txBody>
      </p:sp>
      <p:sp>
        <p:nvSpPr>
          <p:cNvPr id="8" name="Footer Placeholder 4"/>
          <p:cNvSpPr>
            <a:spLocks noGrp="1"/>
          </p:cNvSpPr>
          <p:nvPr>
            <p:ph type="ftr" sz="quarter" idx="11"/>
          </p:nvPr>
        </p:nvSpPr>
        <p:spPr/>
        <p:txBody>
          <a:bodyPr/>
          <a:lstStyle>
            <a:lvl1pPr>
              <a:defRPr/>
            </a:lvl1pPr>
          </a:lstStyle>
          <a:p>
            <a:pPr>
              <a:defRPr/>
            </a:pPr>
            <a:endParaRPr lang="en-IN"/>
          </a:p>
        </p:txBody>
      </p:sp>
      <p:sp>
        <p:nvSpPr>
          <p:cNvPr id="9" name="Slide Number Placeholder 5"/>
          <p:cNvSpPr>
            <a:spLocks noGrp="1"/>
          </p:cNvSpPr>
          <p:nvPr>
            <p:ph type="sldNum" sz="quarter" idx="12"/>
          </p:nvPr>
        </p:nvSpPr>
        <p:spPr/>
        <p:txBody>
          <a:bodyPr/>
          <a:lstStyle>
            <a:lvl1pPr>
              <a:defRPr/>
            </a:lvl1pPr>
          </a:lstStyle>
          <a:p>
            <a:pPr>
              <a:defRPr/>
            </a:pPr>
            <a:fld id="{A59304AB-9EDB-4D85-9563-2DEAF8C16611}" type="slidenum">
              <a:rPr lang="en-IN"/>
              <a:pPr>
                <a:defRPr/>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fld id="{EA3739E4-A847-4212-ABE1-049BD7A969EC}" type="datetime1">
              <a:rPr lang="en-US"/>
              <a:pPr>
                <a:defRPr/>
              </a:pPr>
              <a:t>5/18/2013</a:t>
            </a:fld>
            <a:endParaRPr lang="en-IN"/>
          </a:p>
        </p:txBody>
      </p:sp>
      <p:sp>
        <p:nvSpPr>
          <p:cNvPr id="4" name="Footer Placeholder 4"/>
          <p:cNvSpPr>
            <a:spLocks noGrp="1"/>
          </p:cNvSpPr>
          <p:nvPr>
            <p:ph type="ftr" sz="quarter" idx="11"/>
          </p:nvPr>
        </p:nvSpPr>
        <p:spPr/>
        <p:txBody>
          <a:bodyPr/>
          <a:lstStyle>
            <a:lvl1pPr>
              <a:defRPr/>
            </a:lvl1pPr>
          </a:lstStyle>
          <a:p>
            <a:pPr>
              <a:defRPr/>
            </a:pPr>
            <a:endParaRPr lang="en-IN"/>
          </a:p>
        </p:txBody>
      </p:sp>
      <p:sp>
        <p:nvSpPr>
          <p:cNvPr id="5" name="Slide Number Placeholder 5"/>
          <p:cNvSpPr>
            <a:spLocks noGrp="1"/>
          </p:cNvSpPr>
          <p:nvPr>
            <p:ph type="sldNum" sz="quarter" idx="12"/>
          </p:nvPr>
        </p:nvSpPr>
        <p:spPr/>
        <p:txBody>
          <a:bodyPr/>
          <a:lstStyle>
            <a:lvl1pPr>
              <a:defRPr/>
            </a:lvl1pPr>
          </a:lstStyle>
          <a:p>
            <a:pPr>
              <a:defRPr/>
            </a:pPr>
            <a:fld id="{03608CB4-E6FC-4302-A7A9-8017594D8E93}" type="slidenum">
              <a:rPr lang="en-IN"/>
              <a:pPr>
                <a:defRPr/>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F8AF29D-4526-487A-BF99-2FDF45651285}" type="datetime1">
              <a:rPr lang="en-US"/>
              <a:pPr>
                <a:defRPr/>
              </a:pPr>
              <a:t>5/18/2013</a:t>
            </a:fld>
            <a:endParaRPr lang="en-IN"/>
          </a:p>
        </p:txBody>
      </p:sp>
      <p:sp>
        <p:nvSpPr>
          <p:cNvPr id="3" name="Footer Placeholder 4"/>
          <p:cNvSpPr>
            <a:spLocks noGrp="1"/>
          </p:cNvSpPr>
          <p:nvPr>
            <p:ph type="ftr" sz="quarter" idx="11"/>
          </p:nvPr>
        </p:nvSpPr>
        <p:spPr/>
        <p:txBody>
          <a:bodyPr/>
          <a:lstStyle>
            <a:lvl1pPr>
              <a:defRPr/>
            </a:lvl1pPr>
          </a:lstStyle>
          <a:p>
            <a:pPr>
              <a:defRPr/>
            </a:pPr>
            <a:endParaRPr lang="en-IN"/>
          </a:p>
        </p:txBody>
      </p:sp>
      <p:sp>
        <p:nvSpPr>
          <p:cNvPr id="4" name="Slide Number Placeholder 5"/>
          <p:cNvSpPr>
            <a:spLocks noGrp="1"/>
          </p:cNvSpPr>
          <p:nvPr>
            <p:ph type="sldNum" sz="quarter" idx="12"/>
          </p:nvPr>
        </p:nvSpPr>
        <p:spPr/>
        <p:txBody>
          <a:bodyPr/>
          <a:lstStyle>
            <a:lvl1pPr>
              <a:defRPr/>
            </a:lvl1pPr>
          </a:lstStyle>
          <a:p>
            <a:pPr>
              <a:defRPr/>
            </a:pPr>
            <a:fld id="{3A397A93-C55D-4258-B885-489F1AB097E3}" type="slidenum">
              <a:rPr lang="en-IN"/>
              <a:pPr>
                <a:defRPr/>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376C51-8E08-4664-8618-6EE70C07779B}" type="datetime1">
              <a:rPr lang="en-US"/>
              <a:pPr>
                <a:defRPr/>
              </a:pPr>
              <a:t>5/18/2013</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243AC8C7-B374-4913-BC98-6EF740DF2FAE}" type="slidenum">
              <a:rPr lang="en-IN"/>
              <a:pPr>
                <a:defRPr/>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40B431-7D31-4485-8FF6-9EF43CA8C710}" type="datetime1">
              <a:rPr lang="en-US"/>
              <a:pPr>
                <a:defRPr/>
              </a:pPr>
              <a:t>5/18/2013</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4F5B6AFF-7C4C-402E-87AA-CE2D5C7C1158}" type="slidenum">
              <a:rPr lang="en-IN"/>
              <a:pPr>
                <a:defRPr/>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63AB08-905E-4D8E-8F80-7D70295D78F0}" type="datetime1">
              <a:rPr lang="en-US"/>
              <a:pPr>
                <a:defRPr/>
              </a:pPr>
              <a:t>5/18/2013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C4B41B8-D27B-4792-97A2-2732C0747725}" type="slidenum">
              <a:rPr lang="en-IN"/>
              <a:pPr>
                <a:defRPr/>
              </a:pPr>
              <a:t>‹#›</a:t>
            </a:fld>
            <a:endParaRPr lang="en-IN"/>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63" r:id="rId12"/>
    <p:sldLayoutId id="2147483665" r:id="rId13"/>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timesofindia.indiatimes.com/topic/HRD-Ministr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indiaeducationreview.com/news/indias-global-research-output-just-35-stud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timesofindia.indiatimes.com/topic/Singapore" TargetMode="External"/><Relationship Id="rId2" Type="http://schemas.openxmlformats.org/officeDocument/2006/relationships/hyperlink" Target="http://timesofindia.indiatimes.com/topic/The-National" TargetMode="External"/><Relationship Id="rId1" Type="http://schemas.openxmlformats.org/officeDocument/2006/relationships/slideLayout" Target="../slideLayouts/slideLayout2.xml"/><Relationship Id="rId4" Type="http://schemas.openxmlformats.org/officeDocument/2006/relationships/hyperlink" Target="http://timesofindia.indiatimes.com/topic/Hong-Kong"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www.topuniversities.com/university-rankings/university-subject-rankings/2012/computer-science-and-information-system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timesofindia.indiatimes.com/home/education/news/90-technical-schools-in-India-flouting-norms-AICTE-officials/articleshow/17315671.cm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gtu.ac.in/circulars/12NOV/22112012_03.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exmail.net4india.com/owa/redir.aspx?C=EpRas5lXJ0SBTN9q_WLhA2PdG-5CnM8IbIZ07d1gKLpmlSppL09IVTcIBmqBS5dVf15eclPOxZ0.&amp;URL=http://gtu.ac.in/circulars/11DEC/MNA_RCRP.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ie.org.cn/link/Strand%203/Wang%20Qi%20(Whole%20Paper).doc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dnaindia.com/india/report_gujarat-technological-university-club-udisha-will-try-to-bridge-student-industry-gap_1505891"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2"/>
          <p:cNvSpPr>
            <a:spLocks noGrp="1"/>
          </p:cNvSpPr>
          <p:nvPr>
            <p:ph type="sldNum" sz="quarter" idx="11"/>
          </p:nvPr>
        </p:nvSpPr>
        <p:spPr/>
        <p:txBody>
          <a:bodyPr/>
          <a:lstStyle/>
          <a:p>
            <a:pPr>
              <a:defRPr/>
            </a:pPr>
            <a:fld id="{08ADD476-FD53-4CE0-91EA-0CE59EB61421}" type="slidenum">
              <a:rPr lang="en-US"/>
              <a:pPr>
                <a:defRPr/>
              </a:pPr>
              <a:t>1</a:t>
            </a:fld>
            <a:endParaRPr lang="en-US"/>
          </a:p>
        </p:txBody>
      </p:sp>
      <p:sp>
        <p:nvSpPr>
          <p:cNvPr id="9219" name="Text Placeholder 1"/>
          <p:cNvSpPr>
            <a:spLocks noGrp="1"/>
          </p:cNvSpPr>
          <p:nvPr>
            <p:ph type="body" idx="1"/>
          </p:nvPr>
        </p:nvSpPr>
        <p:spPr>
          <a:xfrm>
            <a:off x="1676400" y="4876800"/>
            <a:ext cx="7123113" cy="1673225"/>
          </a:xfrm>
        </p:spPr>
        <p:txBody>
          <a:bodyPr/>
          <a:lstStyle/>
          <a:p>
            <a:pPr algn="r" eaLnBrk="1" hangingPunct="1">
              <a:lnSpc>
                <a:spcPct val="80000"/>
              </a:lnSpc>
              <a:spcBef>
                <a:spcPct val="20000"/>
              </a:spcBef>
            </a:pPr>
            <a:r>
              <a:rPr lang="en-US" sz="2000" dirty="0" smtClean="0"/>
              <a:t>Presentation by</a:t>
            </a:r>
          </a:p>
          <a:p>
            <a:pPr algn="r" eaLnBrk="1" hangingPunct="1">
              <a:lnSpc>
                <a:spcPct val="80000"/>
              </a:lnSpc>
              <a:spcBef>
                <a:spcPct val="20000"/>
              </a:spcBef>
            </a:pPr>
            <a:r>
              <a:rPr lang="en-US" sz="2000" dirty="0" err="1" smtClean="0"/>
              <a:t>Akshai</a:t>
            </a:r>
            <a:r>
              <a:rPr lang="en-US" sz="2000" dirty="0" smtClean="0"/>
              <a:t> </a:t>
            </a:r>
            <a:r>
              <a:rPr lang="en-US" sz="2000" dirty="0" err="1" smtClean="0"/>
              <a:t>Aggarwal</a:t>
            </a:r>
            <a:endParaRPr lang="en-US" sz="2000" dirty="0" smtClean="0"/>
          </a:p>
          <a:p>
            <a:pPr algn="r" eaLnBrk="1" hangingPunct="1">
              <a:lnSpc>
                <a:spcPct val="80000"/>
              </a:lnSpc>
              <a:spcBef>
                <a:spcPct val="20000"/>
              </a:spcBef>
            </a:pPr>
            <a:r>
              <a:rPr lang="en-US" sz="2000" dirty="0" smtClean="0"/>
              <a:t>e-mail: vc@gtu.ac.in</a:t>
            </a:r>
          </a:p>
          <a:p>
            <a:pPr algn="r" eaLnBrk="1" hangingPunct="1">
              <a:lnSpc>
                <a:spcPct val="80000"/>
              </a:lnSpc>
              <a:spcBef>
                <a:spcPct val="20000"/>
              </a:spcBef>
            </a:pPr>
            <a:r>
              <a:rPr lang="en-US" sz="2000" dirty="0" smtClean="0"/>
              <a:t>Gujarat Technological University</a:t>
            </a:r>
            <a:endParaRPr lang="en-US" sz="2000" dirty="0" smtClean="0">
              <a:solidFill>
                <a:srgbClr val="0000FF"/>
              </a:solidFill>
            </a:endParaRPr>
          </a:p>
          <a:p>
            <a:pPr algn="r" eaLnBrk="1" hangingPunct="1"/>
            <a:endParaRPr lang="en-US" dirty="0" smtClean="0"/>
          </a:p>
        </p:txBody>
      </p:sp>
      <p:sp>
        <p:nvSpPr>
          <p:cNvPr id="9220" name="Title 2"/>
          <p:cNvSpPr>
            <a:spLocks noGrp="1"/>
          </p:cNvSpPr>
          <p:nvPr>
            <p:ph type="title"/>
          </p:nvPr>
        </p:nvSpPr>
        <p:spPr>
          <a:xfrm>
            <a:off x="1295400" y="1600200"/>
            <a:ext cx="7620000" cy="2543180"/>
          </a:xfrm>
        </p:spPr>
        <p:txBody>
          <a:bodyPr>
            <a:normAutofit fontScale="90000"/>
          </a:bodyPr>
          <a:lstStyle/>
          <a:p>
            <a:pPr algn="ctr"/>
            <a:r>
              <a:rPr lang="en-US" sz="3100" dirty="0"/>
              <a:t>Research Project </a:t>
            </a:r>
            <a:r>
              <a:rPr lang="en-US" dirty="0" smtClean="0"/>
              <a:t/>
            </a:r>
            <a:br>
              <a:rPr lang="en-US" dirty="0" smtClean="0"/>
            </a:br>
            <a:r>
              <a:rPr lang="en-US" sz="2000" dirty="0" smtClean="0"/>
              <a:t>on</a:t>
            </a:r>
            <a:r>
              <a:rPr lang="en-US" dirty="0" smtClean="0"/>
              <a:t> </a:t>
            </a:r>
            <a:br>
              <a:rPr lang="en-US" dirty="0" smtClean="0"/>
            </a:br>
            <a:r>
              <a:rPr lang="en-US" sz="3100" dirty="0" smtClean="0">
                <a:latin typeface="Monotype Corsiva" pitchFamily="66" charset="0"/>
              </a:rPr>
              <a:t>the </a:t>
            </a:r>
            <a:r>
              <a:rPr lang="en-US" sz="3100" dirty="0">
                <a:latin typeface="Monotype Corsiva" pitchFamily="66" charset="0"/>
              </a:rPr>
              <a:t>Design of the Structure of Technology </a:t>
            </a:r>
            <a:r>
              <a:rPr lang="en-US" sz="3100" dirty="0" smtClean="0">
                <a:latin typeface="Monotype Corsiva" pitchFamily="66" charset="0"/>
              </a:rPr>
              <a:t>Universities</a:t>
            </a:r>
            <a:r>
              <a:rPr lang="en-US" sz="3100" dirty="0" smtClean="0"/>
              <a:t/>
            </a:r>
            <a:br>
              <a:rPr lang="en-US" sz="3100" dirty="0" smtClean="0"/>
            </a:br>
            <a:r>
              <a:rPr lang="en-US" sz="3100" dirty="0" smtClean="0"/>
              <a:t>(DSTU)</a:t>
            </a:r>
            <a:endParaRPr lang="en-IN" sz="3100" dirty="0"/>
          </a:p>
        </p:txBody>
      </p:sp>
      <p:pic>
        <p:nvPicPr>
          <p:cNvPr id="9221" name="Picture 2" descr="http://www.gtu.ac.in/images/Logo.JPG"/>
          <p:cNvPicPr>
            <a:picLocks noChangeAspect="1" noChangeArrowheads="1"/>
          </p:cNvPicPr>
          <p:nvPr/>
        </p:nvPicPr>
        <p:blipFill>
          <a:blip r:embed="rId3" cstate="print"/>
          <a:srcRect/>
          <a:stretch>
            <a:fillRect/>
          </a:stretch>
        </p:blipFill>
        <p:spPr bwMode="auto">
          <a:xfrm>
            <a:off x="228600" y="381000"/>
            <a:ext cx="728663" cy="850900"/>
          </a:xfrm>
          <a:prstGeom prst="rect">
            <a:avLst/>
          </a:prstGeom>
          <a:noFill/>
          <a:ln w="9525">
            <a:noFill/>
            <a:miter lim="800000"/>
            <a:headEnd/>
            <a:tailEnd/>
          </a:ln>
        </p:spPr>
      </p:pic>
      <p:sp>
        <p:nvSpPr>
          <p:cNvPr id="6" name="Rectangle 5"/>
          <p:cNvSpPr/>
          <p:nvPr/>
        </p:nvSpPr>
        <p:spPr>
          <a:xfrm>
            <a:off x="1285852" y="533400"/>
            <a:ext cx="7643866" cy="584775"/>
          </a:xfrm>
          <a:prstGeom prst="rect">
            <a:avLst/>
          </a:prstGeom>
        </p:spPr>
        <p:txBody>
          <a:bodyPr wrap="square">
            <a:spAutoFit/>
          </a:bodyPr>
          <a:lstStyle/>
          <a:p>
            <a:pPr fontAlgn="auto">
              <a:spcBef>
                <a:spcPts val="0"/>
              </a:spcBef>
              <a:spcAft>
                <a:spcPts val="0"/>
              </a:spcAft>
              <a:defRPr/>
            </a:pPr>
            <a:r>
              <a:rPr lang="en-US" sz="3200" dirty="0">
                <a:effectLst>
                  <a:outerShdw blurRad="38100" dist="38100" dir="2700000" algn="tl">
                    <a:srgbClr val="000000">
                      <a:alpha val="43137"/>
                    </a:srgbClr>
                  </a:outerShdw>
                </a:effectLst>
                <a:latin typeface="+mn-lt"/>
                <a:cs typeface="+mn-cs"/>
              </a:rPr>
              <a:t>Gujarat Technological University, </a:t>
            </a:r>
            <a:r>
              <a:rPr lang="en-US" sz="3000" dirty="0">
                <a:effectLst>
                  <a:outerShdw blurRad="38100" dist="38100" dir="2700000" algn="tl">
                    <a:srgbClr val="000000">
                      <a:alpha val="43137"/>
                    </a:srgbClr>
                  </a:outerShdw>
                </a:effectLst>
                <a:latin typeface="+mn-lt"/>
                <a:cs typeface="+mn-cs"/>
              </a:rPr>
              <a:t>Ahmedabad</a:t>
            </a:r>
          </a:p>
        </p:txBody>
      </p:sp>
      <p:sp>
        <p:nvSpPr>
          <p:cNvPr id="9224" name="Rectangle 6"/>
          <p:cNvSpPr>
            <a:spLocks noChangeArrowheads="1"/>
          </p:cNvSpPr>
          <p:nvPr/>
        </p:nvSpPr>
        <p:spPr bwMode="auto">
          <a:xfrm>
            <a:off x="357158" y="4572008"/>
            <a:ext cx="4572000" cy="1865126"/>
          </a:xfrm>
          <a:prstGeom prst="rect">
            <a:avLst/>
          </a:prstGeom>
          <a:noFill/>
          <a:ln w="9525">
            <a:noFill/>
            <a:miter lim="800000"/>
            <a:headEnd/>
            <a:tailEnd/>
          </a:ln>
        </p:spPr>
        <p:txBody>
          <a:bodyPr>
            <a:spAutoFit/>
          </a:bodyPr>
          <a:lstStyle/>
          <a:p>
            <a:pPr algn="ctr">
              <a:lnSpc>
                <a:spcPct val="80000"/>
              </a:lnSpc>
            </a:pPr>
            <a:endParaRPr lang="en-US" sz="2400" dirty="0">
              <a:latin typeface="Arial Narrow" pitchFamily="34" charset="0"/>
            </a:endParaRPr>
          </a:p>
          <a:p>
            <a:pPr algn="ctr">
              <a:lnSpc>
                <a:spcPct val="80000"/>
              </a:lnSpc>
            </a:pPr>
            <a:endParaRPr lang="en-US" sz="2400" dirty="0">
              <a:latin typeface="Arial Narrow" pitchFamily="34" charset="0"/>
            </a:endParaRPr>
          </a:p>
          <a:p>
            <a:pPr>
              <a:lnSpc>
                <a:spcPct val="80000"/>
              </a:lnSpc>
            </a:pPr>
            <a:endParaRPr lang="en-US" sz="2400" dirty="0" smtClean="0">
              <a:latin typeface="Arial Narrow" pitchFamily="34" charset="0"/>
            </a:endParaRPr>
          </a:p>
          <a:p>
            <a:pPr>
              <a:lnSpc>
                <a:spcPct val="80000"/>
              </a:lnSpc>
            </a:pPr>
            <a:endParaRPr lang="en-US" sz="2400" dirty="0" smtClean="0">
              <a:latin typeface="Arial Narrow" pitchFamily="34" charset="0"/>
            </a:endParaRPr>
          </a:p>
          <a:p>
            <a:pPr>
              <a:lnSpc>
                <a:spcPct val="80000"/>
              </a:lnSpc>
            </a:pPr>
            <a:r>
              <a:rPr lang="en-US" sz="2400" dirty="0" smtClean="0">
                <a:latin typeface="Arial Narrow" pitchFamily="34" charset="0"/>
              </a:rPr>
              <a:t>Saturday, 18</a:t>
            </a:r>
            <a:r>
              <a:rPr lang="en-US" sz="2400" baseline="30000" dirty="0" smtClean="0">
                <a:latin typeface="Arial Narrow" pitchFamily="34" charset="0"/>
              </a:rPr>
              <a:t>th</a:t>
            </a:r>
            <a:r>
              <a:rPr lang="en-US" sz="2400" dirty="0" smtClean="0">
                <a:latin typeface="Arial Narrow" pitchFamily="34" charset="0"/>
              </a:rPr>
              <a:t> May 2013</a:t>
            </a:r>
          </a:p>
          <a:p>
            <a:pPr>
              <a:lnSpc>
                <a:spcPct val="80000"/>
              </a:lnSpc>
            </a:pPr>
            <a:endParaRPr lang="en-US" sz="2400" dirty="0">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Constraining an institution </a:t>
            </a:r>
            <a:r>
              <a:rPr lang="en-US" sz="3200" dirty="0" smtClean="0">
                <a:sym typeface="Wingdings" pitchFamily="2" charset="2"/>
              </a:rPr>
              <a:t></a:t>
            </a:r>
            <a:r>
              <a:rPr lang="en-US" sz="3200" dirty="0" smtClean="0"/>
              <a:t> stunted growth</a:t>
            </a:r>
            <a:endParaRPr lang="en-IN" sz="3200" dirty="0"/>
          </a:p>
        </p:txBody>
      </p:sp>
      <p:sp>
        <p:nvSpPr>
          <p:cNvPr id="3" name="Content Placeholder 2"/>
          <p:cNvSpPr>
            <a:spLocks noGrp="1"/>
          </p:cNvSpPr>
          <p:nvPr>
            <p:ph idx="1"/>
          </p:nvPr>
        </p:nvSpPr>
        <p:spPr>
          <a:xfrm>
            <a:off x="457200" y="1412776"/>
            <a:ext cx="8229600" cy="4713387"/>
          </a:xfrm>
        </p:spPr>
        <p:txBody>
          <a:bodyPr/>
          <a:lstStyle/>
          <a:p>
            <a:pPr algn="just">
              <a:buNone/>
            </a:pPr>
            <a:r>
              <a:rPr lang="en-IN" sz="2800" dirty="0" smtClean="0"/>
              <a:t>   "</a:t>
            </a:r>
            <a:r>
              <a:rPr lang="en-IN" sz="2800" dirty="0" smtClean="0"/>
              <a:t>The </a:t>
            </a:r>
            <a:r>
              <a:rPr lang="en-IN" sz="2800" u="sng" dirty="0" smtClean="0">
                <a:hlinkClick r:id="rId2"/>
              </a:rPr>
              <a:t>HRD Ministry</a:t>
            </a:r>
            <a:r>
              <a:rPr lang="en-IN" sz="2800" dirty="0" smtClean="0"/>
              <a:t> had stipulated that the </a:t>
            </a:r>
            <a:r>
              <a:rPr lang="en-IN" sz="2800" dirty="0" smtClean="0"/>
              <a:t>director needed </a:t>
            </a:r>
            <a:r>
              <a:rPr lang="en-IN" sz="2800" dirty="0" smtClean="0"/>
              <a:t>permission from the ministry every time he had to travel abroad. The permission was not easy to get and invariably came at the last minute. The directors of the IIMs were restrained from travelling abroad by this rule for over three decades. As a result, the country has been the biggest </a:t>
            </a:r>
            <a:r>
              <a:rPr lang="en-IN" sz="2800" dirty="0" smtClean="0"/>
              <a:t>loser.“ </a:t>
            </a:r>
          </a:p>
          <a:p>
            <a:pPr algn="just">
              <a:buNone/>
            </a:pPr>
            <a:r>
              <a:rPr lang="en-IN" sz="2800" dirty="0" smtClean="0"/>
              <a:t> </a:t>
            </a:r>
            <a:r>
              <a:rPr lang="en-IN" sz="2800" dirty="0" smtClean="0"/>
              <a:t>                                                         -</a:t>
            </a:r>
            <a:r>
              <a:rPr lang="en-IN" sz="2800" dirty="0" err="1" smtClean="0"/>
              <a:t>N.R.Narayana</a:t>
            </a:r>
            <a:r>
              <a:rPr lang="en-IN" sz="2800" dirty="0" smtClean="0"/>
              <a:t> </a:t>
            </a:r>
            <a:r>
              <a:rPr lang="en-IN" sz="2800" dirty="0" smtClean="0"/>
              <a:t>Murthy</a:t>
            </a:r>
            <a:r>
              <a:rPr lang="en-IN" dirty="0" smtClean="0"/>
              <a:t> </a:t>
            </a:r>
            <a:endParaRPr lang="en-IN" dirty="0" smtClean="0"/>
          </a:p>
          <a:p>
            <a:pPr marL="0" algn="r">
              <a:spcBef>
                <a:spcPts val="0"/>
              </a:spcBef>
              <a:buNone/>
            </a:pPr>
            <a:r>
              <a:rPr lang="en-IN" dirty="0" smtClean="0"/>
              <a:t> </a:t>
            </a:r>
            <a:r>
              <a:rPr lang="en-IN" dirty="0" smtClean="0"/>
              <a:t>   </a:t>
            </a:r>
            <a:r>
              <a:rPr lang="en-IN" sz="1800" i="1" dirty="0" smtClean="0"/>
              <a:t>in </a:t>
            </a:r>
            <a:r>
              <a:rPr lang="en-IN" sz="1800" i="1" dirty="0" smtClean="0"/>
              <a:t>the </a:t>
            </a:r>
            <a:r>
              <a:rPr lang="en-IN" sz="1800" i="1" dirty="0" smtClean="0"/>
              <a:t>book, </a:t>
            </a:r>
            <a:r>
              <a:rPr lang="en-IN" sz="1800" i="1" dirty="0" smtClean="0"/>
              <a:t>'Nurturing Institutional Excellence: Indian Institute of Management, </a:t>
            </a:r>
            <a:r>
              <a:rPr lang="en-IN" sz="1800" i="1" dirty="0" err="1" smtClean="0"/>
              <a:t>Ahmedabad</a:t>
            </a:r>
            <a:r>
              <a:rPr lang="en-IN" sz="1800" i="1" dirty="0" smtClean="0"/>
              <a:t>' by IIM-A alumni dean </a:t>
            </a:r>
            <a:r>
              <a:rPr lang="en-IN" sz="1800" i="1" dirty="0" err="1" smtClean="0"/>
              <a:t>Vijaya</a:t>
            </a:r>
            <a:r>
              <a:rPr lang="en-IN" sz="1800" i="1" dirty="0" smtClean="0"/>
              <a:t> Sherry </a:t>
            </a:r>
            <a:r>
              <a:rPr lang="en-IN" sz="1800" i="1" dirty="0" err="1" smtClean="0"/>
              <a:t>Chand</a:t>
            </a:r>
            <a:r>
              <a:rPr lang="en-IN" sz="1800" i="1" dirty="0" smtClean="0"/>
              <a:t> and visiting faculty T V </a:t>
            </a:r>
            <a:r>
              <a:rPr lang="en-IN" sz="1800" i="1" dirty="0" err="1" smtClean="0"/>
              <a:t>Rao</a:t>
            </a:r>
            <a:endParaRPr lang="en-IN" sz="1800" i="1" dirty="0"/>
          </a:p>
        </p:txBody>
      </p:sp>
      <p:sp>
        <p:nvSpPr>
          <p:cNvPr id="4" name="Slide Number Placeholder 3"/>
          <p:cNvSpPr>
            <a:spLocks noGrp="1"/>
          </p:cNvSpPr>
          <p:nvPr>
            <p:ph type="sldNum" sz="quarter" idx="12"/>
          </p:nvPr>
        </p:nvSpPr>
        <p:spPr/>
        <p:txBody>
          <a:bodyPr/>
          <a:lstStyle/>
          <a:p>
            <a:pPr>
              <a:defRPr/>
            </a:pPr>
            <a:fld id="{4FAFB348-B433-4463-B9A3-8F27E8B3550A}" type="slidenum">
              <a:rPr lang="en-IN" smtClean="0"/>
              <a:pPr>
                <a:defRPr/>
              </a:pPr>
              <a:t>10</a:t>
            </a:fld>
            <a:endParaRPr lang="en-I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228600"/>
            <a:ext cx="8153400" cy="990600"/>
          </a:xfrm>
        </p:spPr>
        <p:txBody>
          <a:bodyPr/>
          <a:lstStyle/>
          <a:p>
            <a:r>
              <a:rPr lang="en-US" sz="3200" b="1" smtClean="0">
                <a:solidFill>
                  <a:srgbClr val="FFC000"/>
                </a:solidFill>
                <a:latin typeface="Bradley Hand ITC" pitchFamily="66" charset="0"/>
              </a:rPr>
              <a:t>Failure to realize the vision: </a:t>
            </a:r>
            <a:r>
              <a:rPr lang="en-US" sz="2800" b="1" smtClean="0">
                <a:solidFill>
                  <a:srgbClr val="FFC000"/>
                </a:solidFill>
                <a:latin typeface="Bradley Hand ITC" pitchFamily="66" charset="0"/>
              </a:rPr>
              <a:t/>
            </a:r>
            <a:br>
              <a:rPr lang="en-US" sz="2800" b="1" smtClean="0">
                <a:solidFill>
                  <a:srgbClr val="FFC000"/>
                </a:solidFill>
                <a:latin typeface="Bradley Hand ITC" pitchFamily="66" charset="0"/>
              </a:rPr>
            </a:br>
            <a:r>
              <a:rPr lang="en-US" sz="2800" b="1" smtClean="0">
                <a:solidFill>
                  <a:srgbClr val="FFC000"/>
                </a:solidFill>
                <a:latin typeface="Bradley Hand ITC" pitchFamily="66" charset="0"/>
              </a:rPr>
              <a:t>                              </a:t>
            </a:r>
            <a:r>
              <a:rPr lang="en-US" sz="2800" smtClean="0">
                <a:solidFill>
                  <a:srgbClr val="FF0000"/>
                </a:solidFill>
              </a:rPr>
              <a:t>Are we worried?</a:t>
            </a:r>
            <a:endParaRPr lang="en-IN" sz="2800" smtClean="0">
              <a:solidFill>
                <a:srgbClr val="2E1FEF"/>
              </a:solidFill>
            </a:endParaRPr>
          </a:p>
        </p:txBody>
      </p:sp>
      <p:sp>
        <p:nvSpPr>
          <p:cNvPr id="19459" name="Content Placeholder 2"/>
          <p:cNvSpPr>
            <a:spLocks noGrp="1"/>
          </p:cNvSpPr>
          <p:nvPr>
            <p:ph sz="quarter" idx="1"/>
          </p:nvPr>
        </p:nvSpPr>
        <p:spPr>
          <a:xfrm>
            <a:off x="612775" y="1447800"/>
            <a:ext cx="8153400" cy="4648200"/>
          </a:xfrm>
        </p:spPr>
        <p:txBody>
          <a:bodyPr/>
          <a:lstStyle/>
          <a:p>
            <a:pPr>
              <a:buFont typeface="Wingdings" pitchFamily="2" charset="2"/>
              <a:buNone/>
            </a:pPr>
            <a:r>
              <a:rPr lang="en-US" smtClean="0"/>
              <a:t>  </a:t>
            </a:r>
            <a:r>
              <a:rPr lang="en-US" smtClean="0">
                <a:latin typeface="Monotype Corsiva" pitchFamily="66" charset="0"/>
              </a:rPr>
              <a:t>  “I’m terribly worried about education in India.  …….there is a significant opportunity for India to continue to grow at 9-10 per cent.  But what will hold us back is education and lack of manpower.”</a:t>
            </a:r>
            <a:endParaRPr lang="en-IN" smtClean="0">
              <a:latin typeface="Monotype Corsiva" pitchFamily="66" charset="0"/>
            </a:endParaRPr>
          </a:p>
          <a:p>
            <a:pPr algn="r">
              <a:buFont typeface="Wingdings" pitchFamily="2" charset="2"/>
              <a:buNone/>
            </a:pPr>
            <a:r>
              <a:rPr lang="en-US" smtClean="0"/>
              <a:t>---- Mr. S. Gopalakrishnan, </a:t>
            </a:r>
            <a:endParaRPr lang="en-IN" smtClean="0"/>
          </a:p>
          <a:p>
            <a:pPr algn="r">
              <a:buFont typeface="Wingdings" pitchFamily="2" charset="2"/>
              <a:buNone/>
            </a:pPr>
            <a:r>
              <a:rPr lang="en-US" smtClean="0"/>
              <a:t>CEO, Infosys Ltd, </a:t>
            </a:r>
            <a:endParaRPr lang="en-IN" smtClean="0"/>
          </a:p>
          <a:p>
            <a:pPr algn="r">
              <a:spcBef>
                <a:spcPct val="0"/>
              </a:spcBef>
              <a:buFont typeface="Wingdings" pitchFamily="2" charset="2"/>
              <a:buNone/>
            </a:pPr>
            <a:r>
              <a:rPr lang="en-US" sz="2000" i="1" smtClean="0"/>
              <a:t>in NDTV’s ‘Walk the Talk’ interview</a:t>
            </a:r>
            <a:endParaRPr lang="en-IN" sz="2000" i="1" smtClean="0"/>
          </a:p>
          <a:p>
            <a:pPr algn="r">
              <a:spcBef>
                <a:spcPct val="0"/>
              </a:spcBef>
              <a:buFont typeface="Wingdings" pitchFamily="2" charset="2"/>
              <a:buNone/>
            </a:pPr>
            <a:r>
              <a:rPr lang="en-US" sz="2000" i="1" smtClean="0"/>
              <a:t>The Indian Express, Ahmedabad, dt. 10</a:t>
            </a:r>
            <a:r>
              <a:rPr lang="en-US" sz="2000" i="1" baseline="30000" smtClean="0"/>
              <a:t>th</a:t>
            </a:r>
            <a:r>
              <a:rPr lang="en-US" sz="2000" i="1" smtClean="0"/>
              <a:t> August, 2010</a:t>
            </a:r>
            <a:endParaRPr lang="en-IN" sz="2000" i="1" smtClean="0"/>
          </a:p>
          <a:p>
            <a:pPr>
              <a:buFont typeface="Wingdings" pitchFamily="2" charset="2"/>
              <a:buNone/>
            </a:pPr>
            <a:r>
              <a:rPr lang="en-US" sz="2400" smtClean="0">
                <a:solidFill>
                  <a:srgbClr val="2E1FEF"/>
                </a:solidFill>
              </a:rPr>
              <a:t>    </a:t>
            </a:r>
            <a:r>
              <a:rPr lang="en-US" sz="2000" smtClean="0">
                <a:solidFill>
                  <a:srgbClr val="00B050"/>
                </a:solidFill>
              </a:rPr>
              <a:t>Note: Mr. Gopalkrishnan was talking about shortage of  ‘employable’ young persons, with quality education. </a:t>
            </a:r>
          </a:p>
          <a:p>
            <a:pPr>
              <a:buFont typeface="Wingdings" pitchFamily="2" charset="2"/>
              <a:buNone/>
            </a:pPr>
            <a:endParaRPr lang="en-IN" smtClean="0"/>
          </a:p>
        </p:txBody>
      </p:sp>
      <p:sp>
        <p:nvSpPr>
          <p:cNvPr id="4" name="Slide Number Placeholder 3"/>
          <p:cNvSpPr>
            <a:spLocks noGrp="1"/>
          </p:cNvSpPr>
          <p:nvPr>
            <p:ph type="sldNum" sz="quarter" idx="12"/>
          </p:nvPr>
        </p:nvSpPr>
        <p:spPr/>
        <p:txBody>
          <a:bodyPr>
            <a:normAutofit/>
          </a:bodyPr>
          <a:lstStyle/>
          <a:p>
            <a:pPr>
              <a:defRPr/>
            </a:pPr>
            <a:fld id="{7B96B988-F1C2-48EA-9D4A-3E1FC8FF15C5}"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endParaRPr lang="en-IN" smtClean="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dirty="0" smtClean="0">
                <a:solidFill>
                  <a:schemeClr val="accent3">
                    <a:lumMod val="75000"/>
                  </a:schemeClr>
                </a:solidFill>
                <a:latin typeface="Monotype Corsiva" pitchFamily="66" charset="0"/>
              </a:rPr>
              <a:t> </a:t>
            </a:r>
            <a:r>
              <a:rPr lang="en-US" dirty="0" smtClean="0">
                <a:solidFill>
                  <a:schemeClr val="accent3">
                    <a:lumMod val="75000"/>
                  </a:schemeClr>
                </a:solidFill>
                <a:latin typeface="Monotype Corsiva" pitchFamily="66" charset="0"/>
              </a:rPr>
              <a:t>World ‘s  Rankings</a:t>
            </a:r>
            <a:r>
              <a:rPr lang="en-US" dirty="0" smtClean="0">
                <a:solidFill>
                  <a:schemeClr val="accent3">
                    <a:lumMod val="75000"/>
                  </a:schemeClr>
                </a:solidFill>
                <a:latin typeface="Monotype Corsiva" pitchFamily="66" charset="0"/>
              </a:rPr>
              <a:t>!</a:t>
            </a:r>
            <a:endParaRPr lang="en-IN" dirty="0" smtClean="0">
              <a:solidFill>
                <a:schemeClr val="accent3">
                  <a:lumMod val="75000"/>
                </a:schemeClr>
              </a:solidFill>
              <a:latin typeface="Monotype Corsiva" pitchFamily="66" charset="0"/>
            </a:endParaRPr>
          </a:p>
          <a:p>
            <a:pPr fontAlgn="auto">
              <a:spcAft>
                <a:spcPts val="0"/>
              </a:spcAft>
              <a:buFont typeface="Arial" pitchFamily="34" charset="0"/>
              <a:buNone/>
              <a:defRPr/>
            </a:pPr>
            <a:endParaRPr lang="en-IN" dirty="0"/>
          </a:p>
        </p:txBody>
      </p:sp>
      <p:sp>
        <p:nvSpPr>
          <p:cNvPr id="4" name="Slide Number Placeholder 3"/>
          <p:cNvSpPr>
            <a:spLocks noGrp="1"/>
          </p:cNvSpPr>
          <p:nvPr>
            <p:ph type="sldNum" sz="quarter" idx="12"/>
          </p:nvPr>
        </p:nvSpPr>
        <p:spPr/>
        <p:txBody>
          <a:bodyPr/>
          <a:lstStyle/>
          <a:p>
            <a:pPr>
              <a:defRPr/>
            </a:pPr>
            <a:fld id="{9CCBD80F-4BF6-4573-9F0E-3317394EFA6B}" type="slidenum">
              <a:rPr lang="en-IN"/>
              <a:pPr>
                <a:defRPr/>
              </a:pPr>
              <a:t>12</a:t>
            </a:fld>
            <a:endParaRPr lang="en-I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A Report on Research Output of China and India by Thomson Reuters</a:t>
            </a:r>
            <a:endParaRPr lang="en-US" dirty="0"/>
          </a:p>
        </p:txBody>
      </p:sp>
      <p:graphicFrame>
        <p:nvGraphicFramePr>
          <p:cNvPr id="5" name="Content Placeholder 4"/>
          <p:cNvGraphicFramePr>
            <a:graphicFrameLocks noGrp="1"/>
          </p:cNvGraphicFramePr>
          <p:nvPr>
            <p:ph idx="1"/>
          </p:nvPr>
        </p:nvGraphicFramePr>
        <p:xfrm>
          <a:off x="457200" y="1628775"/>
          <a:ext cx="8229600" cy="2745232"/>
        </p:xfrm>
        <a:graphic>
          <a:graphicData uri="http://schemas.openxmlformats.org/drawingml/2006/table">
            <a:tbl>
              <a:tblPr firstRow="1" bandRow="1">
                <a:tableStyleId>{5C22544A-7EE6-4342-B048-85BDC9FD1C3A}</a:tableStyleId>
              </a:tblPr>
              <a:tblGrid>
                <a:gridCol w="874440"/>
                <a:gridCol w="2592288"/>
                <a:gridCol w="1080120"/>
                <a:gridCol w="3682752"/>
              </a:tblGrid>
              <a:tr h="812648">
                <a:tc>
                  <a:txBody>
                    <a:bodyPr/>
                    <a:lstStyle/>
                    <a:p>
                      <a:pPr marL="0" marR="0" algn="ctr">
                        <a:lnSpc>
                          <a:spcPct val="115000"/>
                        </a:lnSpc>
                        <a:spcBef>
                          <a:spcPts val="0"/>
                        </a:spcBef>
                        <a:spcAft>
                          <a:spcPts val="0"/>
                        </a:spcAft>
                      </a:pPr>
                      <a:r>
                        <a:rPr lang="en-US" sz="2400" dirty="0" err="1">
                          <a:latin typeface="Calibri"/>
                          <a:ea typeface="Calibri"/>
                          <a:cs typeface="Times New Roman"/>
                        </a:rPr>
                        <a:t>S.No</a:t>
                      </a:r>
                      <a:r>
                        <a:rPr lang="en-US" sz="2400" dirty="0">
                          <a:latin typeface="Calibri"/>
                          <a:ea typeface="Calibri"/>
                          <a:cs typeface="Times New Roman"/>
                        </a:rPr>
                        <a:t>.</a:t>
                      </a:r>
                    </a:p>
                  </a:txBody>
                  <a:tcPr marL="68580" marR="68580" marT="0" marB="0"/>
                </a:tc>
                <a:tc>
                  <a:txBody>
                    <a:bodyPr/>
                    <a:lstStyle/>
                    <a:p>
                      <a:pPr marL="0" marR="0" algn="ctr">
                        <a:lnSpc>
                          <a:spcPct val="115000"/>
                        </a:lnSpc>
                        <a:spcBef>
                          <a:spcPts val="0"/>
                        </a:spcBef>
                        <a:spcAft>
                          <a:spcPts val="0"/>
                        </a:spcAft>
                      </a:pPr>
                      <a:r>
                        <a:rPr lang="en-US" sz="2400" dirty="0">
                          <a:latin typeface="Calibri"/>
                          <a:ea typeface="Calibri"/>
                          <a:cs typeface="Times New Roman"/>
                        </a:rPr>
                        <a:t>Area of Research</a:t>
                      </a:r>
                    </a:p>
                  </a:txBody>
                  <a:tcPr marL="68580" marR="68580" marT="0" marB="0"/>
                </a:tc>
                <a:tc gridSpan="2">
                  <a:txBody>
                    <a:bodyPr/>
                    <a:lstStyle/>
                    <a:p>
                      <a:pPr marL="0" marR="0" algn="ctr">
                        <a:lnSpc>
                          <a:spcPct val="115000"/>
                        </a:lnSpc>
                        <a:spcBef>
                          <a:spcPts val="0"/>
                        </a:spcBef>
                        <a:spcAft>
                          <a:spcPts val="0"/>
                        </a:spcAft>
                      </a:pPr>
                      <a:r>
                        <a:rPr lang="en-US" sz="2400" dirty="0">
                          <a:latin typeface="Calibri"/>
                          <a:ea typeface="Calibri"/>
                          <a:cs typeface="Times New Roman"/>
                        </a:rPr>
                        <a:t>Share of world research output in %age in 2010</a:t>
                      </a:r>
                    </a:p>
                  </a:txBody>
                  <a:tcPr marL="68580" marR="68580" marT="0" marB="0"/>
                </a:tc>
                <a:tc hMerge="1">
                  <a:txBody>
                    <a:bodyPr/>
                    <a:lstStyle/>
                    <a:p>
                      <a:endParaRPr lang="en-US"/>
                    </a:p>
                  </a:txBody>
                  <a:tcPr/>
                </a:tc>
              </a:tr>
              <a:tr h="377840">
                <a:tc>
                  <a:txBody>
                    <a:bodyPr/>
                    <a:lstStyle/>
                    <a:p>
                      <a:endParaRPr lang="en-US" dirty="0"/>
                    </a:p>
                  </a:txBody>
                  <a:tcPr/>
                </a:tc>
                <a:tc>
                  <a:txBody>
                    <a:bodyPr/>
                    <a:lstStyle/>
                    <a:p>
                      <a:endParaRPr lang="en-US"/>
                    </a:p>
                  </a:txBody>
                  <a:tcPr/>
                </a:tc>
                <a:tc>
                  <a:txBody>
                    <a:bodyPr/>
                    <a:lstStyle/>
                    <a:p>
                      <a:pPr marL="0" marR="0" algn="ctr">
                        <a:lnSpc>
                          <a:spcPct val="115000"/>
                        </a:lnSpc>
                        <a:spcBef>
                          <a:spcPts val="0"/>
                        </a:spcBef>
                        <a:spcAft>
                          <a:spcPts val="0"/>
                        </a:spcAft>
                      </a:pPr>
                      <a:r>
                        <a:rPr lang="en-US" sz="2400">
                          <a:latin typeface="Calibri"/>
                          <a:ea typeface="Calibri"/>
                          <a:cs typeface="Times New Roman"/>
                        </a:rPr>
                        <a:t>India</a:t>
                      </a:r>
                    </a:p>
                  </a:txBody>
                  <a:tcPr marL="68580" marR="68580" marT="0" marB="0"/>
                </a:tc>
                <a:tc>
                  <a:txBody>
                    <a:bodyPr/>
                    <a:lstStyle/>
                    <a:p>
                      <a:pPr marL="0" marR="0" algn="ctr">
                        <a:lnSpc>
                          <a:spcPct val="115000"/>
                        </a:lnSpc>
                        <a:spcBef>
                          <a:spcPts val="0"/>
                        </a:spcBef>
                        <a:spcAft>
                          <a:spcPts val="0"/>
                        </a:spcAft>
                      </a:pPr>
                      <a:r>
                        <a:rPr lang="en-US" sz="2400" dirty="0">
                          <a:latin typeface="Calibri"/>
                          <a:ea typeface="Calibri"/>
                          <a:cs typeface="Times New Roman"/>
                        </a:rPr>
                        <a:t>China</a:t>
                      </a:r>
                    </a:p>
                  </a:txBody>
                  <a:tcPr marL="68580" marR="68580" marT="0" marB="0"/>
                </a:tc>
              </a:tr>
              <a:tr h="370840">
                <a:tc>
                  <a:txBody>
                    <a:bodyPr/>
                    <a:lstStyle/>
                    <a:p>
                      <a:pPr marL="0" marR="0">
                        <a:lnSpc>
                          <a:spcPct val="115000"/>
                        </a:lnSpc>
                        <a:spcBef>
                          <a:spcPts val="0"/>
                        </a:spcBef>
                        <a:spcAft>
                          <a:spcPts val="0"/>
                        </a:spcAft>
                      </a:pPr>
                      <a:r>
                        <a:rPr lang="en-US" sz="2000" dirty="0">
                          <a:latin typeface="Calibri"/>
                          <a:ea typeface="Calibri"/>
                          <a:cs typeface="Times New Roman"/>
                        </a:rPr>
                        <a:t>1</a:t>
                      </a:r>
                    </a:p>
                  </a:txBody>
                  <a:tcPr marL="68580" marR="68580" marT="0" marB="0"/>
                </a:tc>
                <a:tc>
                  <a:txBody>
                    <a:bodyPr/>
                    <a:lstStyle/>
                    <a:p>
                      <a:pPr marL="0" marR="0">
                        <a:lnSpc>
                          <a:spcPct val="115000"/>
                        </a:lnSpc>
                        <a:spcBef>
                          <a:spcPts val="0"/>
                        </a:spcBef>
                        <a:spcAft>
                          <a:spcPts val="0"/>
                        </a:spcAft>
                      </a:pPr>
                      <a:r>
                        <a:rPr lang="en-US" sz="2000" dirty="0">
                          <a:latin typeface="Calibri"/>
                          <a:ea typeface="Calibri"/>
                          <a:cs typeface="Times New Roman"/>
                        </a:rPr>
                        <a:t>Mathematics</a:t>
                      </a:r>
                    </a:p>
                  </a:txBody>
                  <a:tcPr marL="68580" marR="68580" marT="0" marB="0"/>
                </a:tc>
                <a:tc>
                  <a:txBody>
                    <a:bodyPr/>
                    <a:lstStyle/>
                    <a:p>
                      <a:pPr marL="0" marR="0" algn="ctr">
                        <a:lnSpc>
                          <a:spcPct val="115000"/>
                        </a:lnSpc>
                        <a:spcBef>
                          <a:spcPts val="0"/>
                        </a:spcBef>
                        <a:spcAft>
                          <a:spcPts val="0"/>
                        </a:spcAft>
                      </a:pPr>
                      <a:r>
                        <a:rPr lang="en-US" sz="2000" dirty="0">
                          <a:latin typeface="Calibri"/>
                          <a:ea typeface="Calibri"/>
                          <a:cs typeface="Times New Roman"/>
                        </a:rPr>
                        <a:t>2</a:t>
                      </a:r>
                    </a:p>
                  </a:txBody>
                  <a:tcPr marL="68580" marR="68580" marT="0" marB="0"/>
                </a:tc>
                <a:tc>
                  <a:txBody>
                    <a:bodyPr/>
                    <a:lstStyle/>
                    <a:p>
                      <a:pPr marL="0" marR="0" algn="ctr">
                        <a:lnSpc>
                          <a:spcPct val="115000"/>
                        </a:lnSpc>
                        <a:spcBef>
                          <a:spcPts val="0"/>
                        </a:spcBef>
                        <a:spcAft>
                          <a:spcPts val="0"/>
                        </a:spcAft>
                      </a:pPr>
                      <a:r>
                        <a:rPr lang="en-US" sz="2000" dirty="0">
                          <a:latin typeface="Calibri"/>
                          <a:ea typeface="Calibri"/>
                          <a:cs typeface="Times New Roman"/>
                        </a:rPr>
                        <a:t>17</a:t>
                      </a:r>
                    </a:p>
                  </a:txBody>
                  <a:tcPr marL="68580" marR="68580" marT="0" marB="0"/>
                </a:tc>
              </a:tr>
              <a:tr h="370840">
                <a:tc>
                  <a:txBody>
                    <a:bodyPr/>
                    <a:lstStyle/>
                    <a:p>
                      <a:pPr marL="0" marR="0">
                        <a:lnSpc>
                          <a:spcPct val="115000"/>
                        </a:lnSpc>
                        <a:spcBef>
                          <a:spcPts val="0"/>
                        </a:spcBef>
                        <a:spcAft>
                          <a:spcPts val="0"/>
                        </a:spcAft>
                      </a:pPr>
                      <a:r>
                        <a:rPr lang="en-US" sz="2000">
                          <a:latin typeface="Calibri"/>
                          <a:ea typeface="Calibri"/>
                          <a:cs typeface="Times New Roman"/>
                        </a:rPr>
                        <a:t>2</a:t>
                      </a:r>
                    </a:p>
                  </a:txBody>
                  <a:tcPr marL="68580" marR="68580" marT="0" marB="0"/>
                </a:tc>
                <a:tc>
                  <a:txBody>
                    <a:bodyPr/>
                    <a:lstStyle/>
                    <a:p>
                      <a:pPr marL="0" marR="0">
                        <a:lnSpc>
                          <a:spcPct val="115000"/>
                        </a:lnSpc>
                        <a:spcBef>
                          <a:spcPts val="0"/>
                        </a:spcBef>
                        <a:spcAft>
                          <a:spcPts val="0"/>
                        </a:spcAft>
                      </a:pPr>
                      <a:r>
                        <a:rPr lang="en-US" sz="2000" dirty="0">
                          <a:latin typeface="Calibri"/>
                          <a:ea typeface="Calibri"/>
                          <a:cs typeface="Times New Roman"/>
                        </a:rPr>
                        <a:t>Materials Sciences</a:t>
                      </a:r>
                    </a:p>
                  </a:txBody>
                  <a:tcPr marL="68580" marR="68580" marT="0" marB="0"/>
                </a:tc>
                <a:tc>
                  <a:txBody>
                    <a:bodyPr/>
                    <a:lstStyle/>
                    <a:p>
                      <a:pPr marL="0" marR="0" algn="ctr">
                        <a:lnSpc>
                          <a:spcPct val="115000"/>
                        </a:lnSpc>
                        <a:spcBef>
                          <a:spcPts val="0"/>
                        </a:spcBef>
                        <a:spcAft>
                          <a:spcPts val="0"/>
                        </a:spcAft>
                      </a:pPr>
                      <a:r>
                        <a:rPr lang="en-US" sz="2000" dirty="0">
                          <a:latin typeface="Calibri"/>
                          <a:ea typeface="Calibri"/>
                          <a:cs typeface="Times New Roman"/>
                        </a:rPr>
                        <a:t>6.4</a:t>
                      </a:r>
                    </a:p>
                  </a:txBody>
                  <a:tcPr marL="68580" marR="68580" marT="0" marB="0"/>
                </a:tc>
                <a:tc>
                  <a:txBody>
                    <a:bodyPr/>
                    <a:lstStyle/>
                    <a:p>
                      <a:pPr marL="0" marR="0" algn="ctr">
                        <a:lnSpc>
                          <a:spcPct val="115000"/>
                        </a:lnSpc>
                        <a:spcBef>
                          <a:spcPts val="0"/>
                        </a:spcBef>
                        <a:spcAft>
                          <a:spcPts val="0"/>
                        </a:spcAft>
                      </a:pPr>
                      <a:r>
                        <a:rPr lang="en-US" sz="2000" dirty="0">
                          <a:latin typeface="Calibri"/>
                          <a:ea typeface="Calibri"/>
                          <a:cs typeface="Times New Roman"/>
                        </a:rPr>
                        <a:t>26</a:t>
                      </a:r>
                    </a:p>
                  </a:txBody>
                  <a:tcPr marL="68580" marR="68580" marT="0" marB="0"/>
                </a:tc>
              </a:tr>
              <a:tr h="370840">
                <a:tc>
                  <a:txBody>
                    <a:bodyPr/>
                    <a:lstStyle/>
                    <a:p>
                      <a:pPr marL="0" marR="0">
                        <a:lnSpc>
                          <a:spcPct val="115000"/>
                        </a:lnSpc>
                        <a:spcBef>
                          <a:spcPts val="0"/>
                        </a:spcBef>
                        <a:spcAft>
                          <a:spcPts val="0"/>
                        </a:spcAft>
                      </a:pPr>
                      <a:r>
                        <a:rPr lang="en-US" sz="2000">
                          <a:latin typeface="Calibri"/>
                          <a:ea typeface="Calibri"/>
                          <a:cs typeface="Times New Roman"/>
                        </a:rPr>
                        <a:t>3</a:t>
                      </a:r>
                    </a:p>
                  </a:txBody>
                  <a:tcPr marL="68580" marR="68580" marT="0" marB="0"/>
                </a:tc>
                <a:tc>
                  <a:txBody>
                    <a:bodyPr/>
                    <a:lstStyle/>
                    <a:p>
                      <a:pPr marL="0" marR="0">
                        <a:lnSpc>
                          <a:spcPct val="115000"/>
                        </a:lnSpc>
                        <a:spcBef>
                          <a:spcPts val="0"/>
                        </a:spcBef>
                        <a:spcAft>
                          <a:spcPts val="0"/>
                        </a:spcAft>
                      </a:pPr>
                      <a:r>
                        <a:rPr lang="en-US" sz="2000">
                          <a:latin typeface="Calibri"/>
                          <a:ea typeface="Calibri"/>
                          <a:cs typeface="Times New Roman"/>
                        </a:rPr>
                        <a:t>Physics  </a:t>
                      </a:r>
                    </a:p>
                  </a:txBody>
                  <a:tcPr marL="68580" marR="68580" marT="0" marB="0"/>
                </a:tc>
                <a:tc>
                  <a:txBody>
                    <a:bodyPr/>
                    <a:lstStyle/>
                    <a:p>
                      <a:pPr marL="0" marR="0" algn="ctr">
                        <a:lnSpc>
                          <a:spcPct val="115000"/>
                        </a:lnSpc>
                        <a:spcBef>
                          <a:spcPts val="0"/>
                        </a:spcBef>
                        <a:spcAft>
                          <a:spcPts val="0"/>
                        </a:spcAft>
                      </a:pPr>
                      <a:r>
                        <a:rPr lang="en-US" sz="2000" smtClean="0">
                          <a:latin typeface="Calibri"/>
                          <a:ea typeface="Calibri"/>
                          <a:cs typeface="Times New Roman"/>
                        </a:rPr>
                        <a:t>4.6</a:t>
                      </a:r>
                      <a:endParaRPr lang="en-US" sz="20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latin typeface="Calibri"/>
                          <a:ea typeface="Calibri"/>
                          <a:cs typeface="Times New Roman"/>
                        </a:rPr>
                        <a:t>19</a:t>
                      </a:r>
                    </a:p>
                  </a:txBody>
                  <a:tcPr marL="68580" marR="68580" marT="0" marB="0"/>
                </a:tc>
              </a:tr>
              <a:tr h="370840">
                <a:tc>
                  <a:txBody>
                    <a:bodyPr/>
                    <a:lstStyle/>
                    <a:p>
                      <a:pPr marL="0" marR="0">
                        <a:lnSpc>
                          <a:spcPct val="115000"/>
                        </a:lnSpc>
                        <a:spcBef>
                          <a:spcPts val="0"/>
                        </a:spcBef>
                        <a:spcAft>
                          <a:spcPts val="0"/>
                        </a:spcAft>
                      </a:pPr>
                      <a:r>
                        <a:rPr lang="en-US" sz="2000" b="1">
                          <a:latin typeface="Calibri"/>
                          <a:ea typeface="Calibri"/>
                          <a:cs typeface="Times New Roman"/>
                        </a:rPr>
                        <a:t>4</a:t>
                      </a:r>
                      <a:endParaRPr lang="en-US" sz="200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b="1">
                          <a:latin typeface="Calibri"/>
                          <a:ea typeface="Calibri"/>
                          <a:cs typeface="Times New Roman"/>
                        </a:rPr>
                        <a:t>Computer </a:t>
                      </a:r>
                      <a:endParaRPr lang="en-US" sz="20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latin typeface="Calibri"/>
                          <a:ea typeface="Calibri"/>
                          <a:cs typeface="Times New Roman"/>
                        </a:rPr>
                        <a:t>2.4</a:t>
                      </a:r>
                      <a:endParaRPr lang="en-US" sz="20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b="1" dirty="0">
                          <a:latin typeface="Calibri"/>
                          <a:ea typeface="Calibri"/>
                          <a:cs typeface="Times New Roman"/>
                        </a:rPr>
                        <a:t>15  </a:t>
                      </a:r>
                      <a:r>
                        <a:rPr lang="en-US" sz="2000" dirty="0">
                          <a:latin typeface="Calibri"/>
                          <a:ea typeface="Calibri"/>
                          <a:cs typeface="Times New Roman"/>
                        </a:rPr>
                        <a:t>(Korea 6.3% and Taiwan 5.7%.)</a:t>
                      </a:r>
                    </a:p>
                  </a:txBody>
                  <a:tcPr marL="68580" marR="68580" marT="0" marB="0"/>
                </a:tc>
              </a:tr>
            </a:tbl>
          </a:graphicData>
        </a:graphic>
      </p:graphicFrame>
      <p:sp>
        <p:nvSpPr>
          <p:cNvPr id="4" name="Slide Number Placeholder 3"/>
          <p:cNvSpPr>
            <a:spLocks noGrp="1"/>
          </p:cNvSpPr>
          <p:nvPr>
            <p:ph type="sldNum" sz="quarter" idx="12"/>
          </p:nvPr>
        </p:nvSpPr>
        <p:spPr/>
        <p:txBody>
          <a:bodyPr/>
          <a:lstStyle/>
          <a:p>
            <a:pPr>
              <a:defRPr/>
            </a:pPr>
            <a:fld id="{010FEE26-0779-49BF-B9BF-2A8669D62C1C}" type="slidenum">
              <a:rPr lang="en-IN"/>
              <a:pPr>
                <a:defRPr/>
              </a:pPr>
              <a:t>13</a:t>
            </a:fld>
            <a:endParaRPr lang="en-IN"/>
          </a:p>
        </p:txBody>
      </p:sp>
      <p:sp>
        <p:nvSpPr>
          <p:cNvPr id="34855" name="TextBox 5"/>
          <p:cNvSpPr txBox="1">
            <a:spLocks noChangeArrowheads="1"/>
          </p:cNvSpPr>
          <p:nvPr/>
        </p:nvSpPr>
        <p:spPr bwMode="auto">
          <a:xfrm>
            <a:off x="468313" y="4508500"/>
            <a:ext cx="8207375" cy="1816100"/>
          </a:xfrm>
          <a:prstGeom prst="rect">
            <a:avLst/>
          </a:prstGeom>
          <a:noFill/>
          <a:ln w="9525">
            <a:noFill/>
            <a:miter lim="800000"/>
            <a:headEnd/>
            <a:tailEnd/>
          </a:ln>
        </p:spPr>
        <p:txBody>
          <a:bodyPr>
            <a:spAutoFit/>
          </a:bodyPr>
          <a:lstStyle/>
          <a:p>
            <a:r>
              <a:rPr lang="en-US" sz="1200" dirty="0">
                <a:latin typeface="Calibri" pitchFamily="34" charset="0"/>
              </a:rPr>
              <a:t>Reference: </a:t>
            </a:r>
            <a:r>
              <a:rPr lang="en-US" sz="1200" u="sng" dirty="0">
                <a:latin typeface="Calibri" pitchFamily="34" charset="0"/>
                <a:hlinkClick r:id="rId2"/>
              </a:rPr>
              <a:t>http://www.indiaeducationreview.com/news/indias-global-research-output-just-35-study</a:t>
            </a:r>
            <a:endParaRPr lang="en-US" sz="1200" dirty="0">
              <a:latin typeface="Calibri" pitchFamily="34" charset="0"/>
            </a:endParaRPr>
          </a:p>
          <a:p>
            <a:r>
              <a:rPr lang="en-US" b="1" dirty="0">
                <a:latin typeface="Calibri" pitchFamily="34" charset="0"/>
              </a:rPr>
              <a:t>Extract from the Report: </a:t>
            </a:r>
            <a:r>
              <a:rPr lang="en-US" sz="2000" dirty="0">
                <a:latin typeface="Calibri" pitchFamily="34" charset="0"/>
              </a:rPr>
              <a:t>"During the 1980s and 90s, the output of India's research was almost static while other countries grew rapidly, particularly in Asia. </a:t>
            </a:r>
            <a:r>
              <a:rPr lang="en-US" sz="2000" b="1" dirty="0">
                <a:latin typeface="Calibri" pitchFamily="34" charset="0"/>
              </a:rPr>
              <a:t>China</a:t>
            </a:r>
            <a:r>
              <a:rPr lang="en-US" sz="2000" dirty="0">
                <a:latin typeface="Calibri" pitchFamily="34" charset="0"/>
              </a:rPr>
              <a:t> expanded with an intensity and drive that led it rapidly to </a:t>
            </a:r>
            <a:r>
              <a:rPr lang="en-US" sz="2000" b="1" dirty="0">
                <a:latin typeface="Calibri" pitchFamily="34" charset="0"/>
              </a:rPr>
              <a:t>overtake leading European countries in the volume of its research publications</a:t>
            </a:r>
            <a:r>
              <a:rPr lang="en-US" sz="2000" dirty="0">
                <a:latin typeface="Calibri" pitchFamily="34"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228600"/>
            <a:ext cx="8153400" cy="990600"/>
          </a:xfrm>
        </p:spPr>
        <p:txBody>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The Afro-Asian Perspective of 2011:</a:t>
            </a:r>
            <a:br>
              <a:rPr lang="en-US" sz="3200" dirty="0" smtClean="0"/>
            </a:br>
            <a:r>
              <a:rPr lang="en-US" sz="3200" dirty="0" smtClean="0"/>
              <a:t>    Does India have world-class Universities? </a:t>
            </a:r>
            <a:br>
              <a:rPr lang="en-US" sz="3200" dirty="0" smtClean="0"/>
            </a:br>
            <a:r>
              <a:rPr lang="en-US" sz="3200" dirty="0" smtClean="0"/>
              <a:t/>
            </a:r>
            <a:br>
              <a:rPr lang="en-US" sz="3200" dirty="0" smtClean="0"/>
            </a:br>
            <a:r>
              <a:rPr lang="en-US" sz="3200" dirty="0" smtClean="0"/>
              <a:t/>
            </a:r>
            <a:br>
              <a:rPr lang="en-US" sz="3200" dirty="0" smtClean="0"/>
            </a:br>
            <a:endParaRPr lang="en-US" sz="3200" dirty="0" smtClean="0"/>
          </a:p>
        </p:txBody>
      </p:sp>
      <p:sp>
        <p:nvSpPr>
          <p:cNvPr id="28675" name="Content Placeholder 2"/>
          <p:cNvSpPr>
            <a:spLocks noGrp="1"/>
          </p:cNvSpPr>
          <p:nvPr>
            <p:ph sz="quarter" idx="1"/>
          </p:nvPr>
        </p:nvSpPr>
        <p:spPr>
          <a:xfrm>
            <a:off x="612775" y="1371600"/>
            <a:ext cx="8153400" cy="4724400"/>
          </a:xfrm>
        </p:spPr>
        <p:txBody>
          <a:bodyPr/>
          <a:lstStyle/>
          <a:p>
            <a:r>
              <a:rPr lang="en-US" dirty="0" smtClean="0"/>
              <a:t>India’s Best by QS Ranking </a:t>
            </a:r>
          </a:p>
          <a:p>
            <a:endParaRPr lang="en-US" dirty="0" smtClean="0"/>
          </a:p>
          <a:p>
            <a:endParaRPr lang="en-US" dirty="0" smtClean="0"/>
          </a:p>
          <a:p>
            <a:endParaRPr lang="en-US" dirty="0" smtClean="0"/>
          </a:p>
          <a:p>
            <a:r>
              <a:rPr lang="en-US" sz="2400" dirty="0" smtClean="0"/>
              <a:t>2011 : China has 5 Universities among the first 50 (and 7 more before 218).</a:t>
            </a:r>
          </a:p>
          <a:p>
            <a:pPr>
              <a:buNone/>
            </a:pPr>
            <a:r>
              <a:rPr lang="en-US" sz="2400" dirty="0" smtClean="0"/>
              <a:t>     2011: Ahead of India in 2011: </a:t>
            </a:r>
            <a:r>
              <a:rPr lang="en-US" sz="2400" dirty="0" smtClean="0">
                <a:solidFill>
                  <a:srgbClr val="FF0000"/>
                </a:solidFill>
              </a:rPr>
              <a:t>Thailand</a:t>
            </a:r>
            <a:r>
              <a:rPr lang="en-US" sz="2400" dirty="0" smtClean="0"/>
              <a:t> (2011: </a:t>
            </a:r>
            <a:r>
              <a:rPr lang="en-IN" sz="2400" dirty="0" err="1" smtClean="0"/>
              <a:t>Chulalongkorn</a:t>
            </a:r>
            <a:r>
              <a:rPr lang="en-IN" sz="2400" dirty="0" smtClean="0"/>
              <a:t> University at rank 171)</a:t>
            </a:r>
            <a:r>
              <a:rPr lang="en-US" sz="2400" dirty="0" smtClean="0"/>
              <a:t>, </a:t>
            </a:r>
            <a:r>
              <a:rPr lang="en-US" sz="2400" dirty="0" err="1" smtClean="0">
                <a:solidFill>
                  <a:srgbClr val="FF0000"/>
                </a:solidFill>
              </a:rPr>
              <a:t>Malayasia</a:t>
            </a:r>
            <a:r>
              <a:rPr lang="en-US" sz="2400" dirty="0" smtClean="0"/>
              <a:t> (2011: </a:t>
            </a:r>
            <a:r>
              <a:rPr lang="en-IN" sz="2400" dirty="0" err="1" smtClean="0"/>
              <a:t>Universiti</a:t>
            </a:r>
            <a:r>
              <a:rPr lang="en-IN" sz="2400" dirty="0" smtClean="0"/>
              <a:t> Malaya (UM) at rank 167)</a:t>
            </a:r>
            <a:r>
              <a:rPr lang="en-US" sz="2400" dirty="0" smtClean="0"/>
              <a:t>, </a:t>
            </a:r>
            <a:r>
              <a:rPr lang="en-US" sz="2400" dirty="0" smtClean="0">
                <a:solidFill>
                  <a:srgbClr val="FF0000"/>
                </a:solidFill>
              </a:rPr>
              <a:t>Saudi Arabia </a:t>
            </a:r>
            <a:r>
              <a:rPr lang="en-US" sz="2400" dirty="0" smtClean="0"/>
              <a:t>(2011: </a:t>
            </a:r>
            <a:r>
              <a:rPr lang="en-IN" sz="2400" dirty="0" smtClean="0"/>
              <a:t>King Saud University at rank 200), </a:t>
            </a:r>
            <a:r>
              <a:rPr lang="en-IN" sz="2400" dirty="0" smtClean="0">
                <a:solidFill>
                  <a:srgbClr val="FF0000"/>
                </a:solidFill>
              </a:rPr>
              <a:t>Indonesia</a:t>
            </a:r>
            <a:r>
              <a:rPr lang="en-IN" sz="2400" dirty="0" smtClean="0"/>
              <a:t> (2011: University of Indonesia at rank 217) </a:t>
            </a:r>
            <a:endParaRPr lang="en-US" dirty="0" smtClean="0"/>
          </a:p>
        </p:txBody>
      </p:sp>
      <p:sp>
        <p:nvSpPr>
          <p:cNvPr id="4" name="Slide Number Placeholder 3"/>
          <p:cNvSpPr>
            <a:spLocks noGrp="1"/>
          </p:cNvSpPr>
          <p:nvPr>
            <p:ph type="sldNum" sz="quarter" idx="12"/>
          </p:nvPr>
        </p:nvSpPr>
        <p:spPr/>
        <p:txBody>
          <a:bodyPr>
            <a:normAutofit/>
          </a:bodyPr>
          <a:lstStyle/>
          <a:p>
            <a:pPr>
              <a:defRPr/>
            </a:pPr>
            <a:fld id="{DB3B431B-0749-44E1-A6D7-A666AF6BC433}" type="slidenum">
              <a:rPr lang="en-US" smtClean="0"/>
              <a:pPr>
                <a:defRPr/>
              </a:pPr>
              <a:t>14</a:t>
            </a:fld>
            <a:endParaRPr lang="en-US"/>
          </a:p>
        </p:txBody>
      </p:sp>
      <p:graphicFrame>
        <p:nvGraphicFramePr>
          <p:cNvPr id="6" name="Table 5"/>
          <p:cNvGraphicFramePr>
            <a:graphicFrameLocks noGrp="1"/>
          </p:cNvGraphicFramePr>
          <p:nvPr/>
        </p:nvGraphicFramePr>
        <p:xfrm>
          <a:off x="611560" y="2132856"/>
          <a:ext cx="7056784" cy="1371600"/>
        </p:xfrm>
        <a:graphic>
          <a:graphicData uri="http://schemas.openxmlformats.org/drawingml/2006/table">
            <a:tbl>
              <a:tblPr firstRow="1" bandRow="1">
                <a:tableStyleId>{5C22544A-7EE6-4342-B048-85BDC9FD1C3A}</a:tableStyleId>
              </a:tblPr>
              <a:tblGrid>
                <a:gridCol w="1764196"/>
                <a:gridCol w="1260140"/>
                <a:gridCol w="1368152"/>
                <a:gridCol w="1224136"/>
                <a:gridCol w="1440160"/>
              </a:tblGrid>
              <a:tr h="370840">
                <a:tc>
                  <a:txBody>
                    <a:bodyPr/>
                    <a:lstStyle/>
                    <a:p>
                      <a:r>
                        <a:rPr lang="en-US" sz="2400" dirty="0" smtClean="0"/>
                        <a:t>Year</a:t>
                      </a:r>
                      <a:endParaRPr lang="en-US" sz="2400" dirty="0"/>
                    </a:p>
                  </a:txBody>
                  <a:tcPr/>
                </a:tc>
                <a:tc>
                  <a:txBody>
                    <a:bodyPr/>
                    <a:lstStyle/>
                    <a:p>
                      <a:r>
                        <a:rPr lang="en-US" sz="2400" dirty="0" smtClean="0"/>
                        <a:t>2009</a:t>
                      </a:r>
                      <a:endParaRPr lang="en-US" sz="2400" dirty="0"/>
                    </a:p>
                  </a:txBody>
                  <a:tcPr/>
                </a:tc>
                <a:tc>
                  <a:txBody>
                    <a:bodyPr/>
                    <a:lstStyle/>
                    <a:p>
                      <a:r>
                        <a:rPr lang="en-US" sz="2400" dirty="0" smtClean="0"/>
                        <a:t>2010</a:t>
                      </a:r>
                      <a:endParaRPr lang="en-US" sz="2400" dirty="0"/>
                    </a:p>
                  </a:txBody>
                  <a:tcPr/>
                </a:tc>
                <a:tc>
                  <a:txBody>
                    <a:bodyPr/>
                    <a:lstStyle/>
                    <a:p>
                      <a:r>
                        <a:rPr lang="en-US" sz="2400" dirty="0" smtClean="0"/>
                        <a:t>2011</a:t>
                      </a:r>
                      <a:endParaRPr lang="en-US" sz="2400" dirty="0"/>
                    </a:p>
                  </a:txBody>
                  <a:tcPr/>
                </a:tc>
                <a:tc>
                  <a:txBody>
                    <a:bodyPr/>
                    <a:lstStyle/>
                    <a:p>
                      <a:r>
                        <a:rPr lang="en-US" sz="2400" dirty="0" smtClean="0"/>
                        <a:t>2012</a:t>
                      </a:r>
                      <a:endParaRPr lang="en-US" sz="2400" dirty="0"/>
                    </a:p>
                  </a:txBody>
                  <a:tcPr/>
                </a:tc>
              </a:tr>
              <a:tr h="370840">
                <a:tc>
                  <a:txBody>
                    <a:bodyPr/>
                    <a:lstStyle/>
                    <a:p>
                      <a:r>
                        <a:rPr lang="en-US" sz="2400" dirty="0" smtClean="0"/>
                        <a:t>IITB</a:t>
                      </a:r>
                      <a:endParaRPr lang="en-US" sz="2400" dirty="0"/>
                    </a:p>
                  </a:txBody>
                  <a:tcPr/>
                </a:tc>
                <a:tc>
                  <a:txBody>
                    <a:bodyPr/>
                    <a:lstStyle/>
                    <a:p>
                      <a:r>
                        <a:rPr lang="en-US" sz="2400" b="1" dirty="0" smtClean="0"/>
                        <a:t>163</a:t>
                      </a:r>
                      <a:endParaRPr lang="en-US" sz="2400" b="1" dirty="0"/>
                    </a:p>
                  </a:txBody>
                  <a:tcPr/>
                </a:tc>
                <a:tc>
                  <a:txBody>
                    <a:bodyPr/>
                    <a:lstStyle/>
                    <a:p>
                      <a:r>
                        <a:rPr lang="en-US" sz="2400" b="1" dirty="0" smtClean="0"/>
                        <a:t>187</a:t>
                      </a:r>
                      <a:endParaRPr lang="en-US" sz="2400" b="1" dirty="0"/>
                    </a:p>
                  </a:txBody>
                  <a:tcPr/>
                </a:tc>
                <a:tc>
                  <a:txBody>
                    <a:bodyPr/>
                    <a:lstStyle/>
                    <a:p>
                      <a:r>
                        <a:rPr lang="en-US" sz="2400" dirty="0" smtClean="0"/>
                        <a:t>225</a:t>
                      </a:r>
                      <a:endParaRPr lang="en-US" sz="2400" dirty="0"/>
                    </a:p>
                  </a:txBody>
                  <a:tcPr/>
                </a:tc>
                <a:tc>
                  <a:txBody>
                    <a:bodyPr/>
                    <a:lstStyle/>
                    <a:p>
                      <a:r>
                        <a:rPr lang="en-US" sz="2400" dirty="0" smtClean="0"/>
                        <a:t>227</a:t>
                      </a:r>
                      <a:endParaRPr lang="en-IN" sz="2400" dirty="0"/>
                    </a:p>
                  </a:txBody>
                  <a:tcPr/>
                </a:tc>
              </a:tr>
              <a:tr h="370840">
                <a:tc>
                  <a:txBody>
                    <a:bodyPr/>
                    <a:lstStyle/>
                    <a:p>
                      <a:r>
                        <a:rPr lang="en-US" sz="2400" dirty="0" smtClean="0"/>
                        <a:t>IITD</a:t>
                      </a:r>
                      <a:endParaRPr lang="en-US" sz="2400" dirty="0"/>
                    </a:p>
                  </a:txBody>
                  <a:tcPr/>
                </a:tc>
                <a:tc>
                  <a:txBody>
                    <a:bodyPr/>
                    <a:lstStyle/>
                    <a:p>
                      <a:r>
                        <a:rPr lang="en-US" sz="2400" dirty="0" smtClean="0"/>
                        <a:t>181</a:t>
                      </a:r>
                      <a:endParaRPr lang="en-US" sz="2400" dirty="0"/>
                    </a:p>
                  </a:txBody>
                  <a:tcPr/>
                </a:tc>
                <a:tc>
                  <a:txBody>
                    <a:bodyPr/>
                    <a:lstStyle/>
                    <a:p>
                      <a:r>
                        <a:rPr lang="en-US" sz="2400" dirty="0" smtClean="0"/>
                        <a:t>202</a:t>
                      </a:r>
                      <a:endParaRPr lang="en-US" sz="2400" dirty="0"/>
                    </a:p>
                  </a:txBody>
                  <a:tcPr/>
                </a:tc>
                <a:tc>
                  <a:txBody>
                    <a:bodyPr/>
                    <a:lstStyle/>
                    <a:p>
                      <a:r>
                        <a:rPr lang="en-US" sz="2400" b="1" dirty="0" smtClean="0"/>
                        <a:t>218</a:t>
                      </a:r>
                      <a:endParaRPr lang="en-US" sz="2400" b="1" dirty="0"/>
                    </a:p>
                  </a:txBody>
                  <a:tcPr/>
                </a:tc>
                <a:tc>
                  <a:txBody>
                    <a:bodyPr/>
                    <a:lstStyle/>
                    <a:p>
                      <a:r>
                        <a:rPr lang="en-US" sz="2400" b="1" dirty="0" smtClean="0"/>
                        <a:t>212</a:t>
                      </a:r>
                      <a:endParaRPr lang="en-IN" sz="2400" b="1" dirty="0"/>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QS Rankings of 2012</a:t>
            </a:r>
            <a:endParaRPr lang="en-US" dirty="0"/>
          </a:p>
        </p:txBody>
      </p:sp>
      <p:sp>
        <p:nvSpPr>
          <p:cNvPr id="3" name="Content Placeholder 2"/>
          <p:cNvSpPr>
            <a:spLocks noGrp="1"/>
          </p:cNvSpPr>
          <p:nvPr>
            <p:ph idx="1"/>
          </p:nvPr>
        </p:nvSpPr>
        <p:spPr>
          <a:xfrm>
            <a:off x="457200" y="1412776"/>
            <a:ext cx="8229600" cy="4713387"/>
          </a:xfrm>
        </p:spPr>
        <p:txBody>
          <a:bodyPr>
            <a:noAutofit/>
          </a:bodyPr>
          <a:lstStyle/>
          <a:p>
            <a:r>
              <a:rPr lang="en-US" sz="2300" dirty="0" smtClean="0"/>
              <a:t>China continues to surge ahead.</a:t>
            </a:r>
          </a:p>
          <a:p>
            <a:r>
              <a:rPr lang="en-US" sz="2300" dirty="0" smtClean="0"/>
              <a:t>The Rankings of  the best Universities of Japan, Taiwan, South Korea and Singapore continue to be ahead of that of the best University of India.</a:t>
            </a:r>
          </a:p>
          <a:p>
            <a:r>
              <a:rPr lang="en-US" sz="2300" dirty="0" smtClean="0"/>
              <a:t>Ahead of India in 2012: The Ranking of  the best Universities of </a:t>
            </a:r>
            <a:r>
              <a:rPr lang="en-US" sz="2300" dirty="0" smtClean="0">
                <a:solidFill>
                  <a:srgbClr val="FF0000"/>
                </a:solidFill>
              </a:rPr>
              <a:t>Thailand</a:t>
            </a:r>
            <a:r>
              <a:rPr lang="en-US" sz="2300" dirty="0" smtClean="0"/>
              <a:t> (</a:t>
            </a:r>
            <a:r>
              <a:rPr lang="en-US" sz="2300" dirty="0" err="1" smtClean="0"/>
              <a:t>Chulalongkorn</a:t>
            </a:r>
            <a:r>
              <a:rPr lang="en-US" sz="2300" dirty="0" smtClean="0"/>
              <a:t> University: 201), </a:t>
            </a:r>
            <a:r>
              <a:rPr lang="en-US" sz="2300" dirty="0" smtClean="0">
                <a:solidFill>
                  <a:srgbClr val="FF0000"/>
                </a:solidFill>
              </a:rPr>
              <a:t>Malaysia</a:t>
            </a:r>
            <a:r>
              <a:rPr lang="en-US" sz="2300" dirty="0" smtClean="0"/>
              <a:t> (</a:t>
            </a:r>
            <a:r>
              <a:rPr lang="en-US" sz="2300" dirty="0" err="1" smtClean="0"/>
              <a:t>Universiti</a:t>
            </a:r>
            <a:r>
              <a:rPr lang="en-US" sz="2300" dirty="0" smtClean="0"/>
              <a:t> Malaya (UM): 156)and </a:t>
            </a:r>
            <a:r>
              <a:rPr lang="en-US" sz="2300" dirty="0" smtClean="0">
                <a:solidFill>
                  <a:srgbClr val="FF0000"/>
                </a:solidFill>
              </a:rPr>
              <a:t>Saudi Arabia </a:t>
            </a:r>
            <a:r>
              <a:rPr lang="en-US" sz="2300" dirty="0" smtClean="0"/>
              <a:t>(</a:t>
            </a:r>
            <a:r>
              <a:rPr lang="en-IN" sz="2300" dirty="0" smtClean="0"/>
              <a:t>King Saud University at rank 197)</a:t>
            </a:r>
          </a:p>
          <a:p>
            <a:r>
              <a:rPr lang="en-US" sz="2300" dirty="0" smtClean="0"/>
              <a:t>Indonesia: </a:t>
            </a:r>
            <a:r>
              <a:rPr lang="en-IN" sz="2300" dirty="0" err="1" smtClean="0"/>
              <a:t>Univ</a:t>
            </a:r>
            <a:r>
              <a:rPr lang="en-IN" sz="2300" dirty="0" smtClean="0"/>
              <a:t> of Indonesia ranking fell from a rank of 217 in 2011 to a rank of 273 in 2012 – </a:t>
            </a:r>
            <a:r>
              <a:rPr lang="en-IN" sz="2300" dirty="0" smtClean="0">
                <a:solidFill>
                  <a:srgbClr val="00B0F0"/>
                </a:solidFill>
              </a:rPr>
              <a:t>still ahead of 3 of the 5 old IITs</a:t>
            </a:r>
            <a:r>
              <a:rPr lang="en-US" sz="2300" dirty="0" smtClean="0">
                <a:solidFill>
                  <a:srgbClr val="00B0F0"/>
                </a:solidFill>
              </a:rPr>
              <a:t> </a:t>
            </a:r>
          </a:p>
          <a:p>
            <a:r>
              <a:rPr lang="en-IN" sz="2300" dirty="0" smtClean="0"/>
              <a:t>IIT-Kanpur (2012: 278; 2011: 306; 2010: 249; 2009: 237)</a:t>
            </a:r>
          </a:p>
          <a:p>
            <a:r>
              <a:rPr lang="en-US" sz="2300" dirty="0" smtClean="0"/>
              <a:t>IIT- </a:t>
            </a:r>
            <a:r>
              <a:rPr lang="en-US" sz="2300" dirty="0" err="1" smtClean="0"/>
              <a:t>Kharagpur</a:t>
            </a:r>
            <a:r>
              <a:rPr lang="en-US" sz="2300" dirty="0" smtClean="0"/>
              <a:t> </a:t>
            </a:r>
            <a:r>
              <a:rPr lang="en-IN" sz="2300" dirty="0" smtClean="0"/>
              <a:t>(2012: 349; 2011: 341; 2010: 311; 2009: 335)</a:t>
            </a:r>
          </a:p>
          <a:p>
            <a:r>
              <a:rPr lang="en-US" sz="2300" dirty="0" smtClean="0"/>
              <a:t>IIT-Madras </a:t>
            </a:r>
            <a:r>
              <a:rPr lang="en-IN" sz="2300" dirty="0" smtClean="0"/>
              <a:t>(2012: 312; 2011: 281; 2010: 262; 2009: 284)</a:t>
            </a:r>
          </a:p>
          <a:p>
            <a:pPr>
              <a:buNone/>
            </a:pPr>
            <a:endParaRPr lang="en-US" sz="2000" dirty="0" smtClean="0"/>
          </a:p>
          <a:p>
            <a:endParaRPr lang="en-US" sz="2000" dirty="0"/>
          </a:p>
        </p:txBody>
      </p:sp>
      <p:sp>
        <p:nvSpPr>
          <p:cNvPr id="4" name="Slide Number Placeholder 3"/>
          <p:cNvSpPr>
            <a:spLocks noGrp="1"/>
          </p:cNvSpPr>
          <p:nvPr>
            <p:ph type="sldNum" sz="quarter" idx="12"/>
          </p:nvPr>
        </p:nvSpPr>
        <p:spPr/>
        <p:txBody>
          <a:bodyPr/>
          <a:lstStyle/>
          <a:p>
            <a:fld id="{44A8C169-24D3-452A-9C52-D5AA41522AE0}" type="slidenum">
              <a:rPr lang="en-IN" smtClean="0"/>
              <a:pPr/>
              <a:t>15</a:t>
            </a:fld>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2775" y="228600"/>
            <a:ext cx="8153400" cy="990600"/>
          </a:xfrm>
        </p:spPr>
        <p:txBody>
          <a:bodyPr/>
          <a:lstStyle/>
          <a:p>
            <a:r>
              <a:rPr lang="en-IN" sz="2800" smtClean="0"/>
              <a:t>“Times Higher Education“, London</a:t>
            </a:r>
            <a:br>
              <a:rPr lang="en-IN" sz="2800" smtClean="0"/>
            </a:br>
            <a:r>
              <a:rPr lang="en-IN" sz="2800" smtClean="0"/>
              <a:t>      </a:t>
            </a:r>
            <a:r>
              <a:rPr lang="en-IN" sz="3200" smtClean="0"/>
              <a:t>The First Asian Universities Ranking 2013 </a:t>
            </a:r>
          </a:p>
        </p:txBody>
      </p:sp>
      <p:sp>
        <p:nvSpPr>
          <p:cNvPr id="17411" name="Content Placeholder 2"/>
          <p:cNvSpPr>
            <a:spLocks noGrp="1"/>
          </p:cNvSpPr>
          <p:nvPr>
            <p:ph sz="quarter" idx="1"/>
          </p:nvPr>
        </p:nvSpPr>
        <p:spPr>
          <a:xfrm>
            <a:off x="612775" y="1371600"/>
            <a:ext cx="8153400" cy="4724400"/>
          </a:xfrm>
        </p:spPr>
        <p:txBody>
          <a:bodyPr/>
          <a:lstStyle/>
          <a:p>
            <a:pPr>
              <a:buFont typeface="Wingdings" pitchFamily="2" charset="2"/>
              <a:buNone/>
            </a:pPr>
            <a:r>
              <a:rPr lang="en-IN" sz="2600" smtClean="0"/>
              <a:t>1. Japan: University of Tokyo   </a:t>
            </a:r>
            <a:r>
              <a:rPr lang="en-IN" sz="2600" smtClean="0">
                <a:solidFill>
                  <a:srgbClr val="FF0000"/>
                </a:solidFill>
              </a:rPr>
              <a:t>78.3/100</a:t>
            </a:r>
          </a:p>
          <a:p>
            <a:pPr>
              <a:buFont typeface="Wingdings" pitchFamily="2" charset="2"/>
              <a:buNone/>
            </a:pPr>
            <a:r>
              <a:rPr lang="en-IN" sz="2600" smtClean="0"/>
              <a:t>2. Singapore: </a:t>
            </a:r>
            <a:r>
              <a:rPr lang="en-IN" sz="2600" smtClean="0">
                <a:hlinkClick r:id="rId2"/>
              </a:rPr>
              <a:t>National</a:t>
            </a:r>
            <a:r>
              <a:rPr lang="en-IN" sz="2600" smtClean="0"/>
              <a:t> University of </a:t>
            </a:r>
            <a:r>
              <a:rPr lang="en-IN" sz="2600" smtClean="0">
                <a:hlinkClick r:id="rId3"/>
              </a:rPr>
              <a:t>Singapore</a:t>
            </a:r>
            <a:r>
              <a:rPr lang="en-IN" sz="2600" smtClean="0"/>
              <a:t> </a:t>
            </a:r>
            <a:r>
              <a:rPr lang="en-IN" sz="2600" smtClean="0">
                <a:solidFill>
                  <a:srgbClr val="FF0000"/>
                </a:solidFill>
              </a:rPr>
              <a:t>77.5/100</a:t>
            </a:r>
            <a:endParaRPr lang="en-IN" sz="2600" smtClean="0"/>
          </a:p>
          <a:p>
            <a:pPr>
              <a:buFont typeface="Wingdings" pitchFamily="2" charset="2"/>
              <a:buNone/>
            </a:pPr>
            <a:r>
              <a:rPr lang="en-IN" sz="2600" smtClean="0"/>
              <a:t>3. China: University of </a:t>
            </a:r>
            <a:r>
              <a:rPr lang="en-IN" sz="2600" smtClean="0">
                <a:hlinkClick r:id="rId4"/>
              </a:rPr>
              <a:t>Hong Kong</a:t>
            </a:r>
            <a:r>
              <a:rPr lang="en-IN" sz="2600" smtClean="0"/>
              <a:t> </a:t>
            </a:r>
            <a:r>
              <a:rPr lang="en-IN" sz="2600" smtClean="0">
                <a:solidFill>
                  <a:srgbClr val="FF0000"/>
                </a:solidFill>
              </a:rPr>
              <a:t>75.6/100</a:t>
            </a:r>
            <a:endParaRPr lang="en-IN" sz="2600" smtClean="0"/>
          </a:p>
          <a:p>
            <a:pPr>
              <a:buFont typeface="Wingdings" pitchFamily="2" charset="2"/>
              <a:buNone/>
            </a:pPr>
            <a:r>
              <a:rPr lang="en-IN" sz="2600" smtClean="0"/>
              <a:t>4. China: Peking University </a:t>
            </a:r>
            <a:r>
              <a:rPr lang="en-IN" sz="2600" smtClean="0">
                <a:solidFill>
                  <a:srgbClr val="FF0000"/>
                </a:solidFill>
              </a:rPr>
              <a:t>70.7/100 </a:t>
            </a:r>
            <a:endParaRPr lang="en-IN" sz="2600" smtClean="0"/>
          </a:p>
          <a:p>
            <a:pPr>
              <a:buFont typeface="Wingdings" pitchFamily="2" charset="2"/>
              <a:buNone/>
            </a:pPr>
            <a:r>
              <a:rPr lang="en-US" sz="2400" i="1" smtClean="0"/>
              <a:t>Notes:</a:t>
            </a:r>
            <a:r>
              <a:rPr lang="en-US" sz="2400" smtClean="0"/>
              <a:t> </a:t>
            </a:r>
            <a:r>
              <a:rPr lang="en-US" sz="2200" b="1" smtClean="0"/>
              <a:t>Japan:</a:t>
            </a:r>
            <a:r>
              <a:rPr lang="en-US" sz="2200" smtClean="0"/>
              <a:t> </a:t>
            </a:r>
            <a:r>
              <a:rPr lang="en-IN" sz="2200" smtClean="0"/>
              <a:t>22 Universities among the top 100; </a:t>
            </a:r>
            <a:r>
              <a:rPr lang="en-US" sz="2200" b="1" smtClean="0"/>
              <a:t>Taiwan: </a:t>
            </a:r>
            <a:r>
              <a:rPr lang="en-IN" sz="2200" smtClean="0"/>
              <a:t>17 Universities among the top 100; </a:t>
            </a:r>
            <a:r>
              <a:rPr lang="en-IN" sz="2200" b="1" smtClean="0"/>
              <a:t>China: </a:t>
            </a:r>
            <a:r>
              <a:rPr lang="en-IN" sz="2200" smtClean="0"/>
              <a:t>15 Universities among the top 100; </a:t>
            </a:r>
            <a:r>
              <a:rPr lang="en-US" sz="2200" b="1" smtClean="0"/>
              <a:t>South Korea</a:t>
            </a:r>
            <a:r>
              <a:rPr lang="en-US" sz="2200" smtClean="0"/>
              <a:t>: </a:t>
            </a:r>
            <a:r>
              <a:rPr lang="en-IN" sz="2200" smtClean="0"/>
              <a:t>14 Universities among the top 100; </a:t>
            </a:r>
            <a:r>
              <a:rPr lang="en-US" sz="2200" b="1" smtClean="0"/>
              <a:t>Turkey:</a:t>
            </a:r>
            <a:r>
              <a:rPr lang="en-US" sz="2200" smtClean="0"/>
              <a:t> </a:t>
            </a:r>
            <a:r>
              <a:rPr lang="en-IN" sz="2200" smtClean="0"/>
              <a:t>5 Universities among the top 100; </a:t>
            </a:r>
            <a:r>
              <a:rPr lang="en-IN" sz="2200" b="1" smtClean="0"/>
              <a:t>Israel:</a:t>
            </a:r>
            <a:r>
              <a:rPr lang="en-IN" sz="2200" smtClean="0"/>
              <a:t> 4 Universities among the top 100; Iran and </a:t>
            </a:r>
            <a:r>
              <a:rPr lang="en-US" sz="2200" b="1" smtClean="0"/>
              <a:t>India:</a:t>
            </a:r>
            <a:r>
              <a:rPr lang="en-US" sz="2200" smtClean="0"/>
              <a:t> </a:t>
            </a:r>
            <a:r>
              <a:rPr lang="en-IN" sz="2200" smtClean="0"/>
              <a:t>3 Universities each among the top 100. </a:t>
            </a:r>
          </a:p>
          <a:p>
            <a:pPr>
              <a:spcBef>
                <a:spcPct val="0"/>
              </a:spcBef>
              <a:buFont typeface="Wingdings" pitchFamily="2" charset="2"/>
              <a:buNone/>
            </a:pPr>
            <a:r>
              <a:rPr lang="en-US" sz="2200" b="1" smtClean="0"/>
              <a:t>India: </a:t>
            </a:r>
            <a:r>
              <a:rPr lang="en-IN" sz="2200" smtClean="0"/>
              <a:t>only three IITs- no conventional university; </a:t>
            </a:r>
            <a:r>
              <a:rPr lang="en-IN" sz="2200" smtClean="0">
                <a:solidFill>
                  <a:srgbClr val="FF0000"/>
                </a:solidFill>
              </a:rPr>
              <a:t>IITs Grade (i) well on industry income &amp; innovation (ii) moderate in teaching &amp; research.</a:t>
            </a:r>
          </a:p>
          <a:p>
            <a:pPr>
              <a:spcBef>
                <a:spcPct val="0"/>
              </a:spcBef>
              <a:buFont typeface="Wingdings" pitchFamily="2" charset="2"/>
              <a:buNone/>
            </a:pPr>
            <a:r>
              <a:rPr lang="en-IN" sz="2200" b="1" smtClean="0"/>
              <a:t>IIT, Kharagpur </a:t>
            </a:r>
            <a:r>
              <a:rPr lang="en-IN" sz="2200" smtClean="0"/>
              <a:t>(Rank: 30- </a:t>
            </a:r>
            <a:r>
              <a:rPr lang="en-IN" sz="2200" smtClean="0">
                <a:solidFill>
                  <a:srgbClr val="FF0000"/>
                </a:solidFill>
              </a:rPr>
              <a:t>41.6/100</a:t>
            </a:r>
            <a:r>
              <a:rPr lang="en-IN" sz="2200" smtClean="0"/>
              <a:t>); </a:t>
            </a:r>
            <a:r>
              <a:rPr lang="en-IN" sz="2200" b="1" smtClean="0"/>
              <a:t>IIT, Bombay </a:t>
            </a:r>
            <a:r>
              <a:rPr lang="en-IN" sz="2200" smtClean="0"/>
              <a:t>(Rank: 33- </a:t>
            </a:r>
            <a:r>
              <a:rPr lang="en-IN" sz="2200" smtClean="0">
                <a:solidFill>
                  <a:srgbClr val="FF0000"/>
                </a:solidFill>
              </a:rPr>
              <a:t>40.6/100</a:t>
            </a:r>
            <a:r>
              <a:rPr lang="en-IN" sz="2200" smtClean="0"/>
              <a:t>); </a:t>
            </a:r>
            <a:r>
              <a:rPr lang="en-IN" sz="2200" b="1" smtClean="0"/>
              <a:t>IIT, Roorkee </a:t>
            </a:r>
            <a:r>
              <a:rPr lang="en-IN" sz="2200" smtClean="0"/>
              <a:t>(Rank: 56- </a:t>
            </a:r>
            <a:r>
              <a:rPr lang="en-IN" sz="2200" smtClean="0">
                <a:solidFill>
                  <a:srgbClr val="FF0000"/>
                </a:solidFill>
              </a:rPr>
              <a:t>29.9/100</a:t>
            </a:r>
            <a:r>
              <a:rPr lang="en-IN" sz="2200" smtClean="0"/>
              <a:t>).  </a:t>
            </a:r>
          </a:p>
        </p:txBody>
      </p:sp>
      <p:sp>
        <p:nvSpPr>
          <p:cNvPr id="4" name="Slide Number Placeholder 3"/>
          <p:cNvSpPr>
            <a:spLocks noGrp="1"/>
          </p:cNvSpPr>
          <p:nvPr>
            <p:ph type="sldNum" sz="quarter" idx="12"/>
          </p:nvPr>
        </p:nvSpPr>
        <p:spPr/>
        <p:txBody>
          <a:bodyPr>
            <a:normAutofit/>
          </a:bodyPr>
          <a:lstStyle/>
          <a:p>
            <a:pPr>
              <a:defRPr/>
            </a:pPr>
            <a:fld id="{3A089E41-93B9-421B-8F79-86A2DADDE48F}"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lstStyle/>
          <a:p>
            <a:pPr>
              <a:defRPr/>
            </a:pPr>
            <a:r>
              <a:rPr lang="en-IN" sz="2800" cap="all" dirty="0" smtClean="0"/>
              <a:t>QS World University Rankings by Subject 2012  </a:t>
            </a:r>
            <a:br>
              <a:rPr lang="en-IN" sz="2800" cap="all" dirty="0" smtClean="0"/>
            </a:br>
            <a:r>
              <a:rPr lang="en-IN" sz="2800" cap="all" dirty="0" smtClean="0"/>
              <a:t>        - </a:t>
            </a:r>
            <a:r>
              <a:rPr lang="en-IN" sz="3200" dirty="0" smtClean="0"/>
              <a:t>Computer Science And Information Systems</a:t>
            </a:r>
            <a:endParaRPr lang="en-IN" sz="3200" dirty="0"/>
          </a:p>
        </p:txBody>
      </p:sp>
      <p:sp>
        <p:nvSpPr>
          <p:cNvPr id="3" name="Content Placeholder 2"/>
          <p:cNvSpPr>
            <a:spLocks noGrp="1"/>
          </p:cNvSpPr>
          <p:nvPr>
            <p:ph sz="quarter" idx="1"/>
          </p:nvPr>
        </p:nvSpPr>
        <p:spPr>
          <a:xfrm>
            <a:off x="612775" y="1371600"/>
            <a:ext cx="8153400" cy="4724400"/>
          </a:xfrm>
        </p:spPr>
        <p:txBody>
          <a:bodyPr/>
          <a:lstStyle/>
          <a:p>
            <a:pPr>
              <a:defRPr/>
            </a:pPr>
            <a:r>
              <a:rPr lang="en-IN" sz="2800" cap="all" dirty="0" smtClean="0"/>
              <a:t>First 10: </a:t>
            </a:r>
            <a:r>
              <a:rPr lang="en-IN" sz="2800" dirty="0" smtClean="0"/>
              <a:t>not one from </a:t>
            </a:r>
            <a:r>
              <a:rPr lang="en-IN" sz="2800" cap="all" dirty="0" err="1" smtClean="0"/>
              <a:t>inDIA</a:t>
            </a:r>
            <a:endParaRPr lang="en-IN" sz="2800" cap="all" dirty="0" smtClean="0"/>
          </a:p>
          <a:p>
            <a:pPr>
              <a:defRPr/>
            </a:pPr>
            <a:r>
              <a:rPr lang="en-IN" sz="2800" cap="all" dirty="0" smtClean="0"/>
              <a:t>First 50: </a:t>
            </a:r>
            <a:r>
              <a:rPr lang="en-IN" sz="2800" dirty="0" smtClean="0"/>
              <a:t>not one from </a:t>
            </a:r>
            <a:r>
              <a:rPr lang="en-IN" sz="2800" cap="all" dirty="0" err="1" smtClean="0"/>
              <a:t>inDIA</a:t>
            </a:r>
            <a:r>
              <a:rPr lang="en-IN" sz="2800" cap="all" dirty="0" smtClean="0"/>
              <a:t>; </a:t>
            </a:r>
            <a:r>
              <a:rPr lang="en-IN" sz="2800" cap="all" dirty="0" err="1" smtClean="0"/>
              <a:t>cHINA</a:t>
            </a:r>
            <a:r>
              <a:rPr lang="en-IN" sz="2800" cap="all" dirty="0" smtClean="0"/>
              <a:t> </a:t>
            </a:r>
            <a:r>
              <a:rPr lang="en-IN" sz="2800" dirty="0" smtClean="0"/>
              <a:t>has 5 at </a:t>
            </a:r>
            <a:r>
              <a:rPr lang="en-IN" sz="2800" cap="all" dirty="0" smtClean="0"/>
              <a:t>RANKS 13, 22, 35, 35, 42</a:t>
            </a:r>
          </a:p>
          <a:p>
            <a:pPr>
              <a:defRPr/>
            </a:pPr>
            <a:r>
              <a:rPr lang="en-US" sz="2800" cap="all" dirty="0" smtClean="0"/>
              <a:t>From 50 </a:t>
            </a:r>
            <a:r>
              <a:rPr lang="en-US" sz="2800" dirty="0" smtClean="0"/>
              <a:t>onwards: for ranking by subject, exact rank is not given: QS only specifies whether the University lies in the range of 51-100 or in the range of 101-150 </a:t>
            </a:r>
          </a:p>
          <a:p>
            <a:pPr lvl="1">
              <a:defRPr/>
            </a:pPr>
            <a:r>
              <a:rPr lang="en-US" sz="2500" dirty="0" smtClean="0"/>
              <a:t>For rank 51-150, CHINA has 7 Universities, INDIA has 6:</a:t>
            </a:r>
          </a:p>
          <a:p>
            <a:pPr lvl="2">
              <a:defRPr/>
            </a:pPr>
            <a:r>
              <a:rPr lang="en-IN" sz="2200" dirty="0" smtClean="0"/>
              <a:t>In the range of Ranks 51—100: </a:t>
            </a:r>
            <a:r>
              <a:rPr lang="en-IN" sz="2200" cap="all" dirty="0" err="1" smtClean="0"/>
              <a:t>iitb</a:t>
            </a:r>
            <a:r>
              <a:rPr lang="en-IN" sz="2200" cap="all" dirty="0" smtClean="0"/>
              <a:t>, </a:t>
            </a:r>
            <a:r>
              <a:rPr lang="en-IN" sz="2200" cap="all" dirty="0" err="1" smtClean="0"/>
              <a:t>iitd</a:t>
            </a:r>
            <a:r>
              <a:rPr lang="en-IN" sz="2200" cap="all" dirty="0" smtClean="0"/>
              <a:t> </a:t>
            </a:r>
            <a:r>
              <a:rPr lang="en-IN" sz="2200" dirty="0" smtClean="0"/>
              <a:t>and</a:t>
            </a:r>
            <a:r>
              <a:rPr lang="en-IN" sz="2200" cap="all" dirty="0" smtClean="0"/>
              <a:t> </a:t>
            </a:r>
            <a:r>
              <a:rPr lang="en-IN" sz="2200" cap="all" dirty="0" err="1" smtClean="0"/>
              <a:t>iitk</a:t>
            </a:r>
            <a:r>
              <a:rPr lang="en-IN" sz="2200" cap="all" dirty="0" smtClean="0"/>
              <a:t> </a:t>
            </a:r>
            <a:r>
              <a:rPr lang="en-IN" sz="2200" dirty="0" smtClean="0"/>
              <a:t>appear</a:t>
            </a:r>
          </a:p>
          <a:p>
            <a:pPr lvl="2">
              <a:defRPr/>
            </a:pPr>
            <a:r>
              <a:rPr lang="en-IN" sz="2200" dirty="0" smtClean="0"/>
              <a:t>In the range of Ranks 101—150: </a:t>
            </a:r>
            <a:r>
              <a:rPr lang="en-IN" sz="2200" cap="all" dirty="0" err="1" smtClean="0"/>
              <a:t>iiS</a:t>
            </a:r>
            <a:r>
              <a:rPr lang="en-IN" sz="2200" dirty="0" err="1" smtClean="0"/>
              <a:t>c</a:t>
            </a:r>
            <a:r>
              <a:rPr lang="en-IN" sz="2200" cap="all" dirty="0" smtClean="0"/>
              <a:t>, </a:t>
            </a:r>
            <a:r>
              <a:rPr lang="en-IN" sz="2200" cap="all" dirty="0" err="1" smtClean="0"/>
              <a:t>iitKGP</a:t>
            </a:r>
            <a:r>
              <a:rPr lang="en-IN" sz="2200" cap="all" dirty="0" smtClean="0"/>
              <a:t> </a:t>
            </a:r>
            <a:r>
              <a:rPr lang="en-IN" sz="2200" dirty="0" smtClean="0"/>
              <a:t>and</a:t>
            </a:r>
            <a:r>
              <a:rPr lang="en-IN" sz="2200" cap="all" dirty="0" smtClean="0"/>
              <a:t> </a:t>
            </a:r>
            <a:r>
              <a:rPr lang="en-IN" sz="2200" cap="all" dirty="0" err="1" smtClean="0"/>
              <a:t>iitM</a:t>
            </a:r>
            <a:r>
              <a:rPr lang="en-IN" sz="2200" cap="all" dirty="0" smtClean="0"/>
              <a:t> </a:t>
            </a:r>
            <a:r>
              <a:rPr lang="en-IN" sz="2200" dirty="0" smtClean="0"/>
              <a:t>appear</a:t>
            </a:r>
            <a:r>
              <a:rPr lang="en-IN" sz="2200" cap="all" dirty="0" smtClean="0"/>
              <a:t>. </a:t>
            </a:r>
            <a:endParaRPr lang="en-IN" sz="2200" dirty="0" smtClean="0"/>
          </a:p>
          <a:p>
            <a:pPr>
              <a:buFont typeface="Wingdings" pitchFamily="2" charset="2"/>
              <a:buNone/>
              <a:defRPr/>
            </a:pPr>
            <a:r>
              <a:rPr lang="en-US" sz="1800" dirty="0" smtClean="0"/>
              <a:t>Reference: </a:t>
            </a:r>
            <a:r>
              <a:rPr lang="en-IN" sz="1800" u="sng" dirty="0" smtClean="0">
                <a:hlinkClick r:id="rId2"/>
              </a:rPr>
              <a:t>http://www.topuniversities.com/university-rankings/university-subject-rankings/2012/computer-science-and-information-systems</a:t>
            </a:r>
            <a:endParaRPr lang="en-IN" sz="1800" dirty="0" smtClean="0"/>
          </a:p>
          <a:p>
            <a:pPr>
              <a:buFont typeface="Wingdings" pitchFamily="2" charset="2"/>
              <a:buNone/>
              <a:defRPr/>
            </a:pPr>
            <a:endParaRPr lang="en-IN" dirty="0"/>
          </a:p>
        </p:txBody>
      </p:sp>
      <p:sp>
        <p:nvSpPr>
          <p:cNvPr id="4" name="Slide Number Placeholder 3"/>
          <p:cNvSpPr>
            <a:spLocks noGrp="1"/>
          </p:cNvSpPr>
          <p:nvPr>
            <p:ph type="sldNum" sz="quarter" idx="12"/>
          </p:nvPr>
        </p:nvSpPr>
        <p:spPr/>
        <p:txBody>
          <a:bodyPr>
            <a:normAutofit/>
          </a:bodyPr>
          <a:lstStyle/>
          <a:p>
            <a:pPr>
              <a:defRPr/>
            </a:pPr>
            <a:fld id="{3236260C-1F18-4CA2-87C8-BA6B1F0F3A76}"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Research &amp; Innovation in BRIC</a:t>
            </a:r>
            <a:br>
              <a:rPr lang="en-US" sz="3200" dirty="0" smtClean="0"/>
            </a:br>
            <a:r>
              <a:rPr lang="en-US" sz="1400" dirty="0" smtClean="0"/>
              <a:t>Reference:</a:t>
            </a:r>
            <a:r>
              <a:rPr lang="en-IN" sz="1400" dirty="0" smtClean="0"/>
              <a:t>https://exmail.net4india.com/owa/?ae=Item&amp;a=Open&amp;t=IPM.Note&amp;id=RgAAAAAapA4zlGn%2bRbPSW6SRgCA5BwDvvWUb6ON1ToqzUzWTMJnRAAAFrnDmAAD54x0TKJxhQa%2bAhS3Sx3IYAAAArDgKAAAA&amp;pspid=_1363276720255_9864517 </a:t>
            </a:r>
            <a:br>
              <a:rPr lang="en-IN" sz="1400" dirty="0" smtClean="0"/>
            </a:br>
            <a:endParaRPr lang="en-IN" sz="1400" dirty="0"/>
          </a:p>
        </p:txBody>
      </p:sp>
      <p:sp>
        <p:nvSpPr>
          <p:cNvPr id="4" name="Slide Number Placeholder 3"/>
          <p:cNvSpPr>
            <a:spLocks noGrp="1"/>
          </p:cNvSpPr>
          <p:nvPr>
            <p:ph type="sldNum" sz="quarter" idx="12"/>
          </p:nvPr>
        </p:nvSpPr>
        <p:spPr/>
        <p:txBody>
          <a:bodyPr/>
          <a:lstStyle/>
          <a:p>
            <a:pPr>
              <a:defRPr/>
            </a:pPr>
            <a:fld id="{4FAFB348-B433-4463-B9A3-8F27E8B3550A}" type="slidenum">
              <a:rPr lang="en-IN" smtClean="0"/>
              <a:pPr>
                <a:defRPr/>
              </a:pPr>
              <a:t>18</a:t>
            </a:fld>
            <a:endParaRPr lang="en-IN"/>
          </a:p>
        </p:txBody>
      </p:sp>
      <p:pic>
        <p:nvPicPr>
          <p:cNvPr id="5" name="Content Placeholder 4"/>
          <p:cNvPicPr>
            <a:picLocks noGrp="1"/>
          </p:cNvPicPr>
          <p:nvPr>
            <p:ph idx="1"/>
          </p:nvPr>
        </p:nvPicPr>
        <p:blipFill>
          <a:blip r:embed="rId2" cstate="print"/>
          <a:srcRect/>
          <a:stretch>
            <a:fillRect/>
          </a:stretch>
        </p:blipFill>
        <p:spPr bwMode="auto">
          <a:xfrm>
            <a:off x="1056463" y="1600200"/>
            <a:ext cx="7031074" cy="452596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smtClean="0"/>
              <a:t/>
            </a:r>
            <a:br>
              <a:rPr lang="en-IN" sz="2800" dirty="0" smtClean="0"/>
            </a:br>
            <a:r>
              <a:rPr lang="en-IN" sz="2800" dirty="0" smtClean="0"/>
              <a:t>Top Engineering and Technology Universities in the World, April 2011 </a:t>
            </a:r>
            <a:br>
              <a:rPr lang="en-IN" sz="2800" dirty="0" smtClean="0"/>
            </a:br>
            <a:endParaRPr lang="en-IN" dirty="0"/>
          </a:p>
        </p:txBody>
      </p:sp>
      <p:sp>
        <p:nvSpPr>
          <p:cNvPr id="3" name="Content Placeholder 2"/>
          <p:cNvSpPr>
            <a:spLocks noGrp="1"/>
          </p:cNvSpPr>
          <p:nvPr>
            <p:ph idx="1"/>
          </p:nvPr>
        </p:nvSpPr>
        <p:spPr>
          <a:xfrm>
            <a:off x="457200" y="1484784"/>
            <a:ext cx="8229600" cy="4641379"/>
          </a:xfrm>
        </p:spPr>
        <p:txBody>
          <a:bodyPr/>
          <a:lstStyle/>
          <a:p>
            <a:pPr>
              <a:buNone/>
            </a:pPr>
            <a:r>
              <a:rPr lang="en-US" sz="2800" b="1" dirty="0" smtClean="0"/>
              <a:t>Among the first 10: </a:t>
            </a:r>
            <a:r>
              <a:rPr lang="en-US" sz="2800" dirty="0" smtClean="0"/>
              <a:t>7 from USA, 1 from Switzerland and 2 from UK – </a:t>
            </a:r>
            <a:r>
              <a:rPr lang="en-US" sz="2800" dirty="0" smtClean="0">
                <a:solidFill>
                  <a:srgbClr val="FF0000"/>
                </a:solidFill>
              </a:rPr>
              <a:t>none from Asia</a:t>
            </a:r>
          </a:p>
          <a:p>
            <a:pPr>
              <a:buNone/>
            </a:pPr>
            <a:r>
              <a:rPr lang="en-US" sz="2800" b="1" dirty="0" smtClean="0"/>
              <a:t>Among the first 50: </a:t>
            </a:r>
            <a:r>
              <a:rPr lang="en-US" sz="2800" dirty="0" smtClean="0"/>
              <a:t>Asia has 10:</a:t>
            </a:r>
          </a:p>
          <a:p>
            <a:pPr lvl="6"/>
            <a:r>
              <a:rPr lang="en-US" dirty="0" smtClean="0"/>
              <a:t>1 from Singapore, </a:t>
            </a:r>
          </a:p>
          <a:p>
            <a:pPr lvl="6"/>
            <a:r>
              <a:rPr lang="en-US" dirty="0" smtClean="0"/>
              <a:t>2 from </a:t>
            </a:r>
            <a:r>
              <a:rPr lang="en-US" dirty="0" err="1" smtClean="0"/>
              <a:t>HongKong</a:t>
            </a:r>
            <a:r>
              <a:rPr lang="en-US" dirty="0" smtClean="0"/>
              <a:t>, </a:t>
            </a:r>
          </a:p>
          <a:p>
            <a:pPr lvl="6"/>
            <a:r>
              <a:rPr lang="en-US" dirty="0" smtClean="0"/>
              <a:t>4 from China, </a:t>
            </a:r>
          </a:p>
          <a:p>
            <a:pPr lvl="6"/>
            <a:r>
              <a:rPr lang="en-US" dirty="0" smtClean="0"/>
              <a:t>1 from Japan, </a:t>
            </a:r>
          </a:p>
          <a:p>
            <a:pPr lvl="6"/>
            <a:r>
              <a:rPr lang="en-US" dirty="0" smtClean="0"/>
              <a:t>1 from Korea, </a:t>
            </a:r>
          </a:p>
          <a:p>
            <a:pPr lvl="6"/>
            <a:r>
              <a:rPr lang="en-US" dirty="0" smtClean="0"/>
              <a:t>1 from Taiwan, </a:t>
            </a:r>
          </a:p>
          <a:p>
            <a:pPr>
              <a:buNone/>
            </a:pPr>
            <a:r>
              <a:rPr lang="en-US" sz="2800" dirty="0" smtClean="0"/>
              <a:t>                             </a:t>
            </a:r>
            <a:r>
              <a:rPr lang="en-US" sz="2800" dirty="0" smtClean="0">
                <a:solidFill>
                  <a:srgbClr val="FF0000"/>
                </a:solidFill>
              </a:rPr>
              <a:t>none from India</a:t>
            </a:r>
          </a:p>
          <a:p>
            <a:pPr>
              <a:buNone/>
            </a:pPr>
            <a:r>
              <a:rPr lang="en-US" sz="1800" i="1" dirty="0" smtClean="0"/>
              <a:t>Reference: http://scholarship-positions.com/blog/top-engineering-and-technology-universities-in-the-world/201108/</a:t>
            </a:r>
            <a:endParaRPr lang="en-IN" sz="1800" i="1" dirty="0"/>
          </a:p>
        </p:txBody>
      </p:sp>
      <p:sp>
        <p:nvSpPr>
          <p:cNvPr id="4" name="Slide Number Placeholder 3"/>
          <p:cNvSpPr>
            <a:spLocks noGrp="1"/>
          </p:cNvSpPr>
          <p:nvPr>
            <p:ph type="sldNum" sz="quarter" idx="12"/>
          </p:nvPr>
        </p:nvSpPr>
        <p:spPr/>
        <p:txBody>
          <a:bodyPr/>
          <a:lstStyle/>
          <a:p>
            <a:pPr>
              <a:defRPr/>
            </a:pPr>
            <a:fld id="{4FAFB348-B433-4463-B9A3-8F27E8B3550A}" type="slidenum">
              <a:rPr lang="en-IN" smtClean="0"/>
              <a:pPr>
                <a:defRPr/>
              </a:pPr>
              <a:t>19</a:t>
            </a:fld>
            <a:endParaRPr lang="en-I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2"/>
          <p:cNvSpPr>
            <a:spLocks noGrp="1"/>
          </p:cNvSpPr>
          <p:nvPr>
            <p:ph type="sldNum" sz="quarter" idx="12"/>
          </p:nvPr>
        </p:nvSpPr>
        <p:spPr/>
        <p:txBody>
          <a:bodyPr>
            <a:normAutofit/>
          </a:bodyPr>
          <a:lstStyle/>
          <a:p>
            <a:pPr>
              <a:defRPr/>
            </a:pPr>
            <a:fld id="{3F4F8DB4-C0D9-4761-BC42-E050DE792912}" type="slidenum">
              <a:rPr lang="en-US"/>
              <a:pPr>
                <a:defRPr/>
              </a:pPr>
              <a:t>2</a:t>
            </a:fld>
            <a:endParaRPr lang="en-US"/>
          </a:p>
        </p:txBody>
      </p:sp>
      <p:sp>
        <p:nvSpPr>
          <p:cNvPr id="11267" name="Title 1"/>
          <p:cNvSpPr>
            <a:spLocks noGrp="1"/>
          </p:cNvSpPr>
          <p:nvPr>
            <p:ph type="title"/>
          </p:nvPr>
        </p:nvSpPr>
        <p:spPr>
          <a:xfrm>
            <a:off x="612775" y="228600"/>
            <a:ext cx="8153400" cy="990600"/>
          </a:xfrm>
        </p:spPr>
        <p:txBody>
          <a:bodyPr/>
          <a:lstStyle/>
          <a:p>
            <a:pPr eaLnBrk="1" hangingPunct="1"/>
            <a:r>
              <a:rPr lang="en-US" smtClean="0"/>
              <a:t>Vision</a:t>
            </a:r>
          </a:p>
        </p:txBody>
      </p:sp>
      <p:sp>
        <p:nvSpPr>
          <p:cNvPr id="11268" name="Content Placeholder 2"/>
          <p:cNvSpPr>
            <a:spLocks noGrp="1"/>
          </p:cNvSpPr>
          <p:nvPr>
            <p:ph sz="quarter" idx="1"/>
          </p:nvPr>
        </p:nvSpPr>
        <p:spPr>
          <a:xfrm>
            <a:off x="609600" y="1219200"/>
            <a:ext cx="8153400" cy="4876800"/>
          </a:xfrm>
        </p:spPr>
        <p:txBody>
          <a:bodyPr/>
          <a:lstStyle/>
          <a:p>
            <a:pPr eaLnBrk="1" hangingPunct="1"/>
            <a:r>
              <a:rPr lang="en-US" b="1" smtClean="0"/>
              <a:t>Vision: to make GTU a hub of research, technology and </a:t>
            </a:r>
            <a:r>
              <a:rPr lang="en-US" sz="3200" b="1" smtClean="0"/>
              <a:t>entrepreneurship</a:t>
            </a:r>
            <a:endParaRPr lang="en-US" b="1" smtClean="0"/>
          </a:p>
          <a:p>
            <a:pPr eaLnBrk="1" hangingPunct="1"/>
            <a:r>
              <a:rPr lang="en-US" sz="2800" smtClean="0"/>
              <a:t>Gujarat is Number #1in growth rate. It has become well-known for excellent governance.</a:t>
            </a:r>
          </a:p>
          <a:p>
            <a:pPr lvl="1" eaLnBrk="1" hangingPunct="1"/>
            <a:r>
              <a:rPr lang="en-US" sz="2500" smtClean="0"/>
              <a:t>Need to develop new innovative and revolutionary way to emulate similar success in education to make GTU world class university</a:t>
            </a:r>
          </a:p>
          <a:p>
            <a:pPr eaLnBrk="1" hangingPunct="1"/>
            <a:r>
              <a:rPr lang="en-US" sz="2800" smtClean="0"/>
              <a:t>GTU to be a Leader in Learning Outcomes through use of technology, Faculty Development Programs and through a collaborative model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poor state of technical education in India</a:t>
            </a:r>
            <a:endParaRPr lang="en-IN" dirty="0"/>
          </a:p>
        </p:txBody>
      </p:sp>
      <p:sp>
        <p:nvSpPr>
          <p:cNvPr id="3" name="Content Placeholder 2"/>
          <p:cNvSpPr>
            <a:spLocks noGrp="1"/>
          </p:cNvSpPr>
          <p:nvPr>
            <p:ph idx="1"/>
          </p:nvPr>
        </p:nvSpPr>
        <p:spPr/>
        <p:txBody>
          <a:bodyPr/>
          <a:lstStyle/>
          <a:p>
            <a:r>
              <a:rPr lang="en-US" dirty="0" smtClean="0"/>
              <a:t> </a:t>
            </a:r>
            <a:r>
              <a:rPr lang="en-IN" sz="2400" dirty="0" smtClean="0"/>
              <a:t>"In a surprise inspection conducted by AICTE in 400 colleges, as many as 350 were found not fulfilling basic norms stipulated by the council.” –M K </a:t>
            </a:r>
            <a:r>
              <a:rPr lang="en-IN" sz="2400" dirty="0" err="1" smtClean="0"/>
              <a:t>Hada</a:t>
            </a:r>
            <a:r>
              <a:rPr lang="en-IN" sz="2400" dirty="0" smtClean="0"/>
              <a:t>, A</a:t>
            </a:r>
            <a:r>
              <a:rPr lang="en-US" sz="2400" dirty="0" smtClean="0"/>
              <a:t>ICTE Advisor,</a:t>
            </a:r>
          </a:p>
          <a:p>
            <a:pPr>
              <a:buNone/>
            </a:pPr>
            <a:r>
              <a:rPr lang="en-US" sz="2400" dirty="0" smtClean="0"/>
              <a:t>                      -as reported on 22</a:t>
            </a:r>
            <a:r>
              <a:rPr lang="en-US" sz="2400" baseline="30000" dirty="0" smtClean="0"/>
              <a:t>nd</a:t>
            </a:r>
            <a:r>
              <a:rPr lang="en-US" sz="2400" dirty="0" smtClean="0"/>
              <a:t> Nov 2012 in</a:t>
            </a:r>
          </a:p>
          <a:p>
            <a:pPr>
              <a:buNone/>
            </a:pPr>
            <a:r>
              <a:rPr lang="en-US" sz="2400" dirty="0" smtClean="0"/>
              <a:t> “</a:t>
            </a:r>
            <a:r>
              <a:rPr lang="en-IN" sz="2400" dirty="0" smtClean="0"/>
              <a:t>90% technical schools in India flouting norms: AICTE officials” – Times of India</a:t>
            </a:r>
          </a:p>
          <a:p>
            <a:pPr>
              <a:buNone/>
            </a:pPr>
            <a:r>
              <a:rPr lang="en-US" sz="1800" i="1" dirty="0" smtClean="0"/>
              <a:t>Reference: </a:t>
            </a:r>
            <a:r>
              <a:rPr lang="en-IN" sz="1800" i="1" u="sng" dirty="0" smtClean="0">
                <a:hlinkClick r:id="rId2"/>
              </a:rPr>
              <a:t>http://timesofindia.indiatimes.com/home/education/news/90-technical-schools-in-India-flouting-norms-AICTE-officials/articleshow/17315671.cms</a:t>
            </a:r>
            <a:r>
              <a:rPr lang="en-IN" sz="1800" i="1" u="sng" dirty="0" smtClean="0"/>
              <a:t>  as of 22</a:t>
            </a:r>
            <a:r>
              <a:rPr lang="en-IN" sz="1800" i="1" u="sng" baseline="30000" dirty="0" smtClean="0"/>
              <a:t>nd</a:t>
            </a:r>
            <a:r>
              <a:rPr lang="en-IN" sz="1800" i="1" u="sng" dirty="0" smtClean="0"/>
              <a:t> Nov 2012</a:t>
            </a:r>
            <a:endParaRPr lang="en-IN" sz="1800" i="1" dirty="0" smtClean="0"/>
          </a:p>
          <a:p>
            <a:r>
              <a:rPr lang="en-US" sz="2400" dirty="0" smtClean="0"/>
              <a:t>UGC List of Universities (9) and Colleges with Potential for Excellence:  ---</a:t>
            </a:r>
            <a:r>
              <a:rPr lang="en-US" dirty="0" smtClean="0"/>
              <a:t>Not one technology institution</a:t>
            </a:r>
          </a:p>
          <a:p>
            <a:pPr>
              <a:buNone/>
            </a:pPr>
            <a:endParaRPr lang="en-IN" dirty="0" smtClean="0"/>
          </a:p>
          <a:p>
            <a:pPr>
              <a:buNone/>
            </a:pPr>
            <a:r>
              <a:rPr lang="en-US" dirty="0" smtClean="0"/>
              <a:t>    </a:t>
            </a:r>
            <a:endParaRPr lang="en-IN" dirty="0"/>
          </a:p>
        </p:txBody>
      </p:sp>
      <p:sp>
        <p:nvSpPr>
          <p:cNvPr id="4" name="Slide Number Placeholder 3"/>
          <p:cNvSpPr>
            <a:spLocks noGrp="1"/>
          </p:cNvSpPr>
          <p:nvPr>
            <p:ph type="sldNum" sz="quarter" idx="12"/>
          </p:nvPr>
        </p:nvSpPr>
        <p:spPr/>
        <p:txBody>
          <a:bodyPr/>
          <a:lstStyle/>
          <a:p>
            <a:pPr>
              <a:defRPr/>
            </a:pPr>
            <a:fld id="{4FAFB348-B433-4463-B9A3-8F27E8B3550A}" type="slidenum">
              <a:rPr lang="en-IN" smtClean="0"/>
              <a:pPr>
                <a:defRPr/>
              </a:pPr>
              <a:t>20</a:t>
            </a:fld>
            <a:endParaRPr lang="en-I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endParaRPr lang="en-IN" smtClean="0"/>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en-US" dirty="0" smtClean="0">
                <a:solidFill>
                  <a:schemeClr val="accent3">
                    <a:lumMod val="75000"/>
                  </a:schemeClr>
                </a:solidFill>
                <a:latin typeface="Monotype Corsiva" pitchFamily="66" charset="0"/>
              </a:rPr>
              <a:t> </a:t>
            </a:r>
            <a:r>
              <a:rPr lang="en-US" dirty="0" smtClean="0">
                <a:solidFill>
                  <a:schemeClr val="accent3">
                    <a:lumMod val="75000"/>
                  </a:schemeClr>
                </a:solidFill>
                <a:latin typeface="Monotype Corsiva" pitchFamily="66" charset="0"/>
              </a:rPr>
              <a:t>Can/ Should </a:t>
            </a:r>
          </a:p>
          <a:p>
            <a:pPr fontAlgn="auto">
              <a:spcAft>
                <a:spcPts val="0"/>
              </a:spcAft>
              <a:buFont typeface="Arial" pitchFamily="34" charset="0"/>
              <a:buNone/>
              <a:defRPr/>
            </a:pPr>
            <a:r>
              <a:rPr lang="en-US" dirty="0" smtClean="0">
                <a:solidFill>
                  <a:schemeClr val="accent3">
                    <a:lumMod val="75000"/>
                  </a:schemeClr>
                </a:solidFill>
                <a:latin typeface="Monotype Corsiva" pitchFamily="66" charset="0"/>
              </a:rPr>
              <a:t>         India/ Gujarat have a world-class University?</a:t>
            </a:r>
            <a:endParaRPr lang="en-IN" dirty="0" smtClean="0">
              <a:solidFill>
                <a:schemeClr val="accent3">
                  <a:lumMod val="75000"/>
                </a:schemeClr>
              </a:solidFill>
              <a:latin typeface="Monotype Corsiva" pitchFamily="66" charset="0"/>
            </a:endParaRPr>
          </a:p>
          <a:p>
            <a:pPr fontAlgn="auto">
              <a:spcAft>
                <a:spcPts val="0"/>
              </a:spcAft>
              <a:buFont typeface="Arial" pitchFamily="34" charset="0"/>
              <a:buNone/>
              <a:defRPr/>
            </a:pPr>
            <a:endParaRPr lang="en-IN" dirty="0"/>
          </a:p>
        </p:txBody>
      </p:sp>
      <p:sp>
        <p:nvSpPr>
          <p:cNvPr id="4" name="Slide Number Placeholder 3"/>
          <p:cNvSpPr>
            <a:spLocks noGrp="1"/>
          </p:cNvSpPr>
          <p:nvPr>
            <p:ph type="sldNum" sz="quarter" idx="12"/>
          </p:nvPr>
        </p:nvSpPr>
        <p:spPr/>
        <p:txBody>
          <a:bodyPr/>
          <a:lstStyle/>
          <a:p>
            <a:pPr>
              <a:defRPr/>
            </a:pPr>
            <a:fld id="{9CCBD80F-4BF6-4573-9F0E-3317394EFA6B}" type="slidenum">
              <a:rPr lang="en-IN"/>
              <a:pPr>
                <a:defRPr/>
              </a:pPr>
              <a:t>21</a:t>
            </a:fld>
            <a:endParaRPr lang="en-I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Can we have an excellent University in 10 years?</a:t>
            </a:r>
            <a:endParaRPr lang="en-IN" sz="3200" dirty="0"/>
          </a:p>
        </p:txBody>
      </p:sp>
      <p:graphicFrame>
        <p:nvGraphicFramePr>
          <p:cNvPr id="5" name="Content Placeholder 4"/>
          <p:cNvGraphicFramePr>
            <a:graphicFrameLocks noGrp="1"/>
          </p:cNvGraphicFramePr>
          <p:nvPr>
            <p:ph idx="1"/>
          </p:nvPr>
        </p:nvGraphicFramePr>
        <p:xfrm>
          <a:off x="457200" y="1268760"/>
          <a:ext cx="822960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4FAFB348-B433-4463-B9A3-8F27E8B3550A}" type="slidenum">
              <a:rPr lang="en-IN" smtClean="0"/>
              <a:pPr>
                <a:defRPr/>
              </a:pPr>
              <a:t>22</a:t>
            </a:fld>
            <a:endParaRPr lang="en-I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228600"/>
            <a:ext cx="8153400" cy="990600"/>
          </a:xfrm>
        </p:spPr>
        <p:txBody>
          <a:bodyPr/>
          <a:lstStyle/>
          <a:p>
            <a:r>
              <a:rPr lang="en-US" sz="3200" b="1" smtClean="0">
                <a:solidFill>
                  <a:srgbClr val="FFC000"/>
                </a:solidFill>
                <a:latin typeface="Bradley Hand ITC" pitchFamily="66" charset="0"/>
              </a:rPr>
              <a:t>Is this vision required for a University in Gujarat?</a:t>
            </a:r>
            <a:endParaRPr lang="en-IN" smtClean="0"/>
          </a:p>
        </p:txBody>
      </p:sp>
      <p:sp>
        <p:nvSpPr>
          <p:cNvPr id="20483" name="Content Placeholder 2"/>
          <p:cNvSpPr>
            <a:spLocks noGrp="1"/>
          </p:cNvSpPr>
          <p:nvPr>
            <p:ph sz="quarter" idx="1"/>
          </p:nvPr>
        </p:nvSpPr>
        <p:spPr>
          <a:xfrm>
            <a:off x="612775" y="1600200"/>
            <a:ext cx="8153400" cy="4495800"/>
          </a:xfrm>
        </p:spPr>
        <p:txBody>
          <a:bodyPr/>
          <a:lstStyle/>
          <a:p>
            <a:pPr>
              <a:buFont typeface="Wingdings" pitchFamily="2" charset="2"/>
              <a:buNone/>
            </a:pPr>
            <a:r>
              <a:rPr lang="en-US" smtClean="0"/>
              <a:t>A matter of opinion</a:t>
            </a:r>
          </a:p>
          <a:p>
            <a:pPr>
              <a:buFont typeface="Wingdings" pitchFamily="2" charset="2"/>
              <a:buNone/>
            </a:pPr>
            <a:r>
              <a:rPr lang="en-US" smtClean="0"/>
              <a:t>I feel it is, since those without knowledge will be as helpless in the twenty-first century as those without arms were from 12</a:t>
            </a:r>
            <a:r>
              <a:rPr lang="en-US" baseline="30000" smtClean="0"/>
              <a:t>th</a:t>
            </a:r>
            <a:r>
              <a:rPr lang="en-US" smtClean="0"/>
              <a:t> to 20</a:t>
            </a:r>
            <a:r>
              <a:rPr lang="en-US" baseline="30000" smtClean="0"/>
              <a:t>th</a:t>
            </a:r>
            <a:r>
              <a:rPr lang="en-US" smtClean="0"/>
              <a:t> century.</a:t>
            </a:r>
          </a:p>
          <a:p>
            <a:pPr>
              <a:buFont typeface="Wingdings" pitchFamily="2" charset="2"/>
              <a:buNone/>
            </a:pPr>
            <a:endParaRPr lang="en-US" sz="2400" i="1" smtClean="0"/>
          </a:p>
          <a:p>
            <a:pPr>
              <a:buFont typeface="Wingdings" pitchFamily="2" charset="2"/>
              <a:buNone/>
            </a:pPr>
            <a:r>
              <a:rPr lang="en-US" sz="2400" i="1" smtClean="0"/>
              <a:t>Some others may feel that China may lead us by miles in  technology and production skills. But our trading skills will be able to help us hold our own.</a:t>
            </a:r>
            <a:endParaRPr lang="en-IN" sz="2400" i="1" smtClean="0"/>
          </a:p>
        </p:txBody>
      </p:sp>
      <p:sp>
        <p:nvSpPr>
          <p:cNvPr id="4" name="Slide Number Placeholder 3"/>
          <p:cNvSpPr>
            <a:spLocks noGrp="1"/>
          </p:cNvSpPr>
          <p:nvPr>
            <p:ph type="sldNum" sz="quarter" idx="12"/>
          </p:nvPr>
        </p:nvSpPr>
        <p:spPr/>
        <p:txBody>
          <a:bodyPr>
            <a:normAutofit/>
          </a:bodyPr>
          <a:lstStyle/>
          <a:p>
            <a:pPr>
              <a:defRPr/>
            </a:pPr>
            <a:fld id="{A0DF4659-BB94-434C-8543-E410C5683A51}"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2775" y="228600"/>
            <a:ext cx="8153400" cy="990600"/>
          </a:xfrm>
        </p:spPr>
        <p:txBody>
          <a:bodyPr/>
          <a:lstStyle/>
          <a:p>
            <a:r>
              <a:rPr lang="en-US" b="1" smtClean="0">
                <a:solidFill>
                  <a:srgbClr val="00B0F0"/>
                </a:solidFill>
                <a:latin typeface="Bradley Hand ITC" pitchFamily="66" charset="0"/>
              </a:rPr>
              <a:t>Can this vision be realized?</a:t>
            </a:r>
            <a:endParaRPr lang="en-IN" smtClean="0"/>
          </a:p>
        </p:txBody>
      </p:sp>
      <p:sp>
        <p:nvSpPr>
          <p:cNvPr id="21507" name="Content Placeholder 2"/>
          <p:cNvSpPr>
            <a:spLocks noGrp="1"/>
          </p:cNvSpPr>
          <p:nvPr>
            <p:ph sz="quarter" idx="1"/>
          </p:nvPr>
        </p:nvSpPr>
        <p:spPr>
          <a:xfrm>
            <a:off x="612775" y="1600200"/>
            <a:ext cx="8153400" cy="4495800"/>
          </a:xfrm>
        </p:spPr>
        <p:txBody>
          <a:bodyPr/>
          <a:lstStyle/>
          <a:p>
            <a:r>
              <a:rPr lang="en-US" smtClean="0"/>
              <a:t>In 1985 Indian and Chinese Universities were nearly at the same low level.</a:t>
            </a:r>
          </a:p>
          <a:p>
            <a:r>
              <a:rPr lang="en-US" smtClean="0"/>
              <a:t>China coined the word ‘World-class University’ and established a University </a:t>
            </a:r>
            <a:r>
              <a:rPr lang="en-US" smtClean="0">
                <a:solidFill>
                  <a:srgbClr val="FF0000"/>
                </a:solidFill>
              </a:rPr>
              <a:t>Department</a:t>
            </a:r>
            <a:r>
              <a:rPr lang="en-US" smtClean="0"/>
              <a:t> for  full-fledged study </a:t>
            </a:r>
            <a:r>
              <a:rPr lang="en-US" smtClean="0">
                <a:solidFill>
                  <a:srgbClr val="FF0000"/>
                </a:solidFill>
              </a:rPr>
              <a:t>of World-class Universities</a:t>
            </a:r>
            <a:r>
              <a:rPr lang="en-US" smtClean="0"/>
              <a:t> at </a:t>
            </a:r>
            <a:r>
              <a:rPr lang="en-GB" sz="3200" i="1" smtClean="0"/>
              <a:t>Shanghai Jiao Tong University (SJTU)</a:t>
            </a:r>
            <a:r>
              <a:rPr lang="en-US" smtClean="0"/>
              <a:t>.</a:t>
            </a:r>
            <a:endParaRPr lang="en-IN" smtClean="0"/>
          </a:p>
        </p:txBody>
      </p:sp>
      <p:sp>
        <p:nvSpPr>
          <p:cNvPr id="4" name="Slide Number Placeholder 3"/>
          <p:cNvSpPr>
            <a:spLocks noGrp="1"/>
          </p:cNvSpPr>
          <p:nvPr>
            <p:ph type="sldNum" sz="quarter" idx="12"/>
          </p:nvPr>
        </p:nvSpPr>
        <p:spPr/>
        <p:txBody>
          <a:bodyPr>
            <a:normAutofit/>
          </a:bodyPr>
          <a:lstStyle/>
          <a:p>
            <a:pPr>
              <a:defRPr/>
            </a:pPr>
            <a:fld id="{A3E18DC8-007D-442E-A2CA-0FD6DB874DBB}"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Easy solutions by plagiarism</a:t>
            </a:r>
            <a:endParaRPr lang="en-IN" dirty="0"/>
          </a:p>
        </p:txBody>
      </p:sp>
      <p:sp>
        <p:nvSpPr>
          <p:cNvPr id="3" name="Content Placeholder 2"/>
          <p:cNvSpPr>
            <a:spLocks noGrp="1"/>
          </p:cNvSpPr>
          <p:nvPr>
            <p:ph idx="1"/>
          </p:nvPr>
        </p:nvSpPr>
        <p:spPr/>
        <p:txBody>
          <a:bodyPr/>
          <a:lstStyle/>
          <a:p>
            <a:r>
              <a:rPr lang="en-US" sz="2800" dirty="0" smtClean="0"/>
              <a:t>1854-57: EIC established the first three Universities at Chennai, </a:t>
            </a:r>
            <a:r>
              <a:rPr lang="en-US" sz="2800" dirty="0" err="1" smtClean="0"/>
              <a:t>Mubai</a:t>
            </a:r>
            <a:r>
              <a:rPr lang="en-US" sz="2800" dirty="0" smtClean="0"/>
              <a:t> and </a:t>
            </a:r>
            <a:r>
              <a:rPr lang="en-US" sz="2800" dirty="0" err="1" smtClean="0"/>
              <a:t>Kalkutta</a:t>
            </a:r>
            <a:r>
              <a:rPr lang="en-US" sz="2800" dirty="0" smtClean="0"/>
              <a:t> by copying the then model of London University</a:t>
            </a:r>
          </a:p>
          <a:p>
            <a:r>
              <a:rPr lang="en-US" sz="2800" dirty="0" smtClean="0"/>
              <a:t>1946-56: </a:t>
            </a:r>
            <a:r>
              <a:rPr lang="en-US" sz="2800" dirty="0" err="1" smtClean="0"/>
              <a:t>Sarkar</a:t>
            </a:r>
            <a:r>
              <a:rPr lang="en-US" sz="2800" dirty="0" smtClean="0"/>
              <a:t> Committee, established by the Viceroy’s Council, proposed setting up of institutions based on the MIT model </a:t>
            </a:r>
            <a:r>
              <a:rPr lang="en-US" sz="2800" dirty="0" smtClean="0">
                <a:sym typeface="Wingdings" pitchFamily="2" charset="2"/>
              </a:rPr>
              <a:t> IITs</a:t>
            </a:r>
          </a:p>
          <a:p>
            <a:r>
              <a:rPr lang="en-US" sz="2800" dirty="0" smtClean="0">
                <a:sym typeface="Wingdings" pitchFamily="2" charset="2"/>
              </a:rPr>
              <a:t>1965-70: Agricultural Universities based on the American Land Grant model</a:t>
            </a:r>
          </a:p>
          <a:p>
            <a:r>
              <a:rPr lang="en-US" sz="2800" dirty="0" smtClean="0">
                <a:sym typeface="Wingdings" pitchFamily="2" charset="2"/>
              </a:rPr>
              <a:t>1980-2010: Autonomous Colleges and Deemed Universities</a:t>
            </a:r>
            <a:r>
              <a:rPr lang="en-US" sz="2800" dirty="0" smtClean="0"/>
              <a:t> </a:t>
            </a:r>
          </a:p>
        </p:txBody>
      </p:sp>
      <p:sp>
        <p:nvSpPr>
          <p:cNvPr id="4" name="Slide Number Placeholder 3"/>
          <p:cNvSpPr>
            <a:spLocks noGrp="1"/>
          </p:cNvSpPr>
          <p:nvPr>
            <p:ph type="sldNum" sz="quarter" idx="12"/>
          </p:nvPr>
        </p:nvSpPr>
        <p:spPr/>
        <p:txBody>
          <a:bodyPr/>
          <a:lstStyle/>
          <a:p>
            <a:pPr>
              <a:defRPr/>
            </a:pPr>
            <a:fld id="{4FAFB348-B433-4463-B9A3-8F27E8B3550A}" type="slidenum">
              <a:rPr lang="en-IN" smtClean="0"/>
              <a:pPr>
                <a:defRPr/>
              </a:pPr>
              <a:t>25</a:t>
            </a:fld>
            <a:endParaRPr lang="en-I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innovative policies</a:t>
            </a:r>
            <a:endParaRPr lang="en-IN" dirty="0"/>
          </a:p>
        </p:txBody>
      </p:sp>
      <p:sp>
        <p:nvSpPr>
          <p:cNvPr id="3" name="Content Placeholder 2"/>
          <p:cNvSpPr>
            <a:spLocks noGrp="1"/>
          </p:cNvSpPr>
          <p:nvPr>
            <p:ph idx="1"/>
          </p:nvPr>
        </p:nvSpPr>
        <p:spPr/>
        <p:txBody>
          <a:bodyPr/>
          <a:lstStyle/>
          <a:p>
            <a:r>
              <a:rPr lang="en-US" dirty="0" smtClean="0"/>
              <a:t>No Review of policies after failure is clearly seen</a:t>
            </a:r>
            <a:endParaRPr lang="en-IN" dirty="0" smtClean="0"/>
          </a:p>
          <a:p>
            <a:r>
              <a:rPr lang="en-US" dirty="0" smtClean="0"/>
              <a:t>Every time a yearning to establish something new, leaving aside the broken system</a:t>
            </a:r>
          </a:p>
          <a:p>
            <a:r>
              <a:rPr lang="en-US" dirty="0" smtClean="0"/>
              <a:t>Sloganeering and no hard thinking, no experimentation and hard evaluation</a:t>
            </a:r>
            <a:endParaRPr lang="en-IN" dirty="0"/>
          </a:p>
        </p:txBody>
      </p:sp>
      <p:sp>
        <p:nvSpPr>
          <p:cNvPr id="4" name="Slide Number Placeholder 3"/>
          <p:cNvSpPr>
            <a:spLocks noGrp="1"/>
          </p:cNvSpPr>
          <p:nvPr>
            <p:ph type="sldNum" sz="quarter" idx="12"/>
          </p:nvPr>
        </p:nvSpPr>
        <p:spPr/>
        <p:txBody>
          <a:bodyPr/>
          <a:lstStyle/>
          <a:p>
            <a:pPr>
              <a:defRPr/>
            </a:pPr>
            <a:fld id="{4FAFB348-B433-4463-B9A3-8F27E8B3550A}" type="slidenum">
              <a:rPr lang="en-IN" smtClean="0"/>
              <a:pPr>
                <a:defRPr/>
              </a:pPr>
              <a:t>26</a:t>
            </a:fld>
            <a:endParaRPr lang="en-I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SFIs: A study by Prof </a:t>
            </a:r>
            <a:r>
              <a:rPr lang="en-US" dirty="0" err="1" smtClean="0"/>
              <a:t>Prem</a:t>
            </a:r>
            <a:r>
              <a:rPr lang="en-US" dirty="0" smtClean="0"/>
              <a:t> </a:t>
            </a:r>
            <a:r>
              <a:rPr lang="en-US" dirty="0" err="1" smtClean="0"/>
              <a:t>Vrat</a:t>
            </a:r>
            <a:r>
              <a:rPr lang="en-US" dirty="0" smtClean="0"/>
              <a:t/>
            </a:r>
            <a:br>
              <a:rPr lang="en-US" dirty="0" smtClean="0"/>
            </a:br>
            <a:r>
              <a:rPr lang="en-US" sz="2000" dirty="0" smtClean="0"/>
              <a:t>VC, ITM University, </a:t>
            </a:r>
            <a:r>
              <a:rPr lang="en-US" sz="2000" dirty="0" err="1" smtClean="0"/>
              <a:t>Gurgaon</a:t>
            </a:r>
            <a:r>
              <a:rPr lang="en-US" sz="2000" dirty="0" smtClean="0"/>
              <a:t> and former Director, IITD</a:t>
            </a:r>
            <a:endParaRPr lang="en-IN" sz="2000" dirty="0"/>
          </a:p>
        </p:txBody>
      </p:sp>
      <p:sp>
        <p:nvSpPr>
          <p:cNvPr id="3" name="Content Placeholder 2"/>
          <p:cNvSpPr>
            <a:spLocks noGrp="1"/>
          </p:cNvSpPr>
          <p:nvPr>
            <p:ph idx="1"/>
          </p:nvPr>
        </p:nvSpPr>
        <p:spPr/>
        <p:txBody>
          <a:bodyPr/>
          <a:lstStyle/>
          <a:p>
            <a:r>
              <a:rPr lang="en-US" dirty="0" smtClean="0"/>
              <a:t>For quality, the effect of a number of factors has been studied.</a:t>
            </a:r>
          </a:p>
          <a:p>
            <a:r>
              <a:rPr lang="en-US" dirty="0" smtClean="0"/>
              <a:t>A survey has shown the state of SFIs in UP.</a:t>
            </a:r>
          </a:p>
          <a:p>
            <a:endParaRPr lang="en-US" dirty="0" smtClean="0"/>
          </a:p>
          <a:p>
            <a:pPr>
              <a:buNone/>
            </a:pPr>
            <a:r>
              <a:rPr lang="en-US" dirty="0" smtClean="0"/>
              <a:t>RESULT:</a:t>
            </a:r>
          </a:p>
          <a:p>
            <a:pPr>
              <a:buNone/>
            </a:pPr>
            <a:r>
              <a:rPr lang="en-US" dirty="0" smtClean="0"/>
              <a:t>A VAST CHASM BETWEEN WHAT SHOULD BE AND WHAT EXISTS</a:t>
            </a:r>
          </a:p>
          <a:p>
            <a:pPr>
              <a:buNone/>
            </a:pPr>
            <a:r>
              <a:rPr lang="en-US" dirty="0" smtClean="0"/>
              <a:t>                                                        </a:t>
            </a:r>
            <a:r>
              <a:rPr lang="en-US" sz="2000" i="1" dirty="0" smtClean="0"/>
              <a:t>Please see the next slide</a:t>
            </a:r>
            <a:endParaRPr lang="en-IN" sz="2000" i="1" dirty="0"/>
          </a:p>
        </p:txBody>
      </p:sp>
      <p:sp>
        <p:nvSpPr>
          <p:cNvPr id="4" name="Slide Number Placeholder 3"/>
          <p:cNvSpPr>
            <a:spLocks noGrp="1"/>
          </p:cNvSpPr>
          <p:nvPr>
            <p:ph type="sldNum" sz="quarter" idx="12"/>
          </p:nvPr>
        </p:nvSpPr>
        <p:spPr/>
        <p:txBody>
          <a:bodyPr/>
          <a:lstStyle/>
          <a:p>
            <a:pPr>
              <a:defRPr/>
            </a:pPr>
            <a:fld id="{4FAFB348-B433-4463-B9A3-8F27E8B3550A}" type="slidenum">
              <a:rPr lang="en-IN" smtClean="0"/>
              <a:pPr>
                <a:defRPr/>
              </a:pPr>
              <a:t>27</a:t>
            </a:fld>
            <a:endParaRPr lang="en-I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A397A93-C55D-4258-B885-489F1AB097E3}" type="slidenum">
              <a:rPr lang="en-IN" smtClean="0"/>
              <a:pPr>
                <a:defRPr/>
              </a:pPr>
              <a:t>28</a:t>
            </a:fld>
            <a:endParaRPr lang="en-IN"/>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12775" y="228600"/>
            <a:ext cx="8153400" cy="990600"/>
          </a:xfrm>
        </p:spPr>
        <p:txBody>
          <a:bodyPr/>
          <a:lstStyle/>
          <a:p>
            <a:r>
              <a:rPr lang="en-US" sz="3200" smtClean="0"/>
              <a:t>Building a new Technology University: GTU</a:t>
            </a:r>
            <a:endParaRPr lang="en-IN" sz="3200" smtClean="0"/>
          </a:p>
        </p:txBody>
      </p:sp>
      <p:sp>
        <p:nvSpPr>
          <p:cNvPr id="36866" name="Content Placeholder 2"/>
          <p:cNvSpPr>
            <a:spLocks noGrp="1"/>
          </p:cNvSpPr>
          <p:nvPr>
            <p:ph sz="quarter" idx="1"/>
          </p:nvPr>
        </p:nvSpPr>
        <p:spPr>
          <a:xfrm>
            <a:off x="612775" y="1447800"/>
            <a:ext cx="8153400" cy="4648200"/>
          </a:xfrm>
        </p:spPr>
        <p:txBody>
          <a:bodyPr/>
          <a:lstStyle/>
          <a:p>
            <a:pPr>
              <a:buFont typeface="Wingdings" pitchFamily="2" charset="2"/>
              <a:buNone/>
            </a:pPr>
            <a:endParaRPr lang="en-US" sz="2400" b="1" dirty="0" smtClean="0"/>
          </a:p>
          <a:p>
            <a:pPr>
              <a:buFont typeface="Wingdings" pitchFamily="2" charset="2"/>
              <a:buNone/>
            </a:pPr>
            <a:r>
              <a:rPr lang="en-US" sz="2400" b="1" dirty="0" smtClean="0">
                <a:solidFill>
                  <a:srgbClr val="7030A0"/>
                </a:solidFill>
              </a:rPr>
              <a:t>GTU: </a:t>
            </a:r>
            <a:r>
              <a:rPr lang="en-US" sz="2400" dirty="0" smtClean="0">
                <a:solidFill>
                  <a:srgbClr val="7030A0"/>
                </a:solidFill>
              </a:rPr>
              <a:t>A Network of Students, Researchers, Faculty members –   </a:t>
            </a:r>
          </a:p>
          <a:p>
            <a:pPr>
              <a:buFont typeface="Wingdings" pitchFamily="2" charset="2"/>
              <a:buNone/>
            </a:pPr>
            <a:r>
              <a:rPr lang="en-US" sz="2400" dirty="0" smtClean="0">
                <a:solidFill>
                  <a:srgbClr val="7030A0"/>
                </a:solidFill>
              </a:rPr>
              <a:t>           Working on the challenge of creating </a:t>
            </a:r>
            <a:r>
              <a:rPr lang="en-US" sz="2400" b="1" dirty="0" smtClean="0">
                <a:solidFill>
                  <a:srgbClr val="7030A0"/>
                </a:solidFill>
              </a:rPr>
              <a:t>a team</a:t>
            </a:r>
          </a:p>
          <a:p>
            <a:pPr>
              <a:buFont typeface="Wingdings" pitchFamily="2" charset="2"/>
              <a:buNone/>
            </a:pPr>
            <a:r>
              <a:rPr lang="en-US" sz="2400" b="1" dirty="0" smtClean="0"/>
              <a:t> </a:t>
            </a:r>
          </a:p>
          <a:p>
            <a:pPr>
              <a:buFont typeface="Wingdings" pitchFamily="2" charset="2"/>
              <a:buNone/>
            </a:pPr>
            <a:r>
              <a:rPr lang="en-US" sz="2400" b="1" dirty="0" smtClean="0"/>
              <a:t>At GTU: Working for </a:t>
            </a:r>
            <a:r>
              <a:rPr lang="en-US" sz="2400" b="1" dirty="0" smtClean="0">
                <a:solidFill>
                  <a:srgbClr val="FF0000"/>
                </a:solidFill>
              </a:rPr>
              <a:t>Leadership in Learning Outcomes</a:t>
            </a:r>
            <a:r>
              <a:rPr lang="en-US" sz="2400" b="1" dirty="0" smtClean="0"/>
              <a:t>; </a:t>
            </a:r>
          </a:p>
          <a:p>
            <a:pPr>
              <a:buFont typeface="Wingdings" pitchFamily="2" charset="2"/>
              <a:buNone/>
            </a:pPr>
            <a:r>
              <a:rPr lang="en-US" sz="2400" b="1" dirty="0" smtClean="0">
                <a:solidFill>
                  <a:srgbClr val="00B0F0"/>
                </a:solidFill>
              </a:rPr>
              <a:t>                                Research and Industrial Collaboration</a:t>
            </a:r>
            <a:r>
              <a:rPr lang="en-US" sz="2400" b="1" dirty="0" smtClean="0"/>
              <a:t>; </a:t>
            </a:r>
          </a:p>
          <a:p>
            <a:pPr>
              <a:buFont typeface="Wingdings" pitchFamily="2" charset="2"/>
              <a:buNone/>
            </a:pPr>
            <a:r>
              <a:rPr lang="en-US" sz="2400" b="1" dirty="0" smtClean="0"/>
              <a:t>                                 Relevant Research and Development</a:t>
            </a:r>
          </a:p>
          <a:p>
            <a:pPr>
              <a:buFont typeface="Wingdings" pitchFamily="2" charset="2"/>
              <a:buNone/>
            </a:pPr>
            <a:r>
              <a:rPr lang="en-US" sz="2400" b="1" dirty="0" smtClean="0">
                <a:solidFill>
                  <a:srgbClr val="FFC000"/>
                </a:solidFill>
              </a:rPr>
              <a:t>              Systematic study and creating our ranking system.   </a:t>
            </a:r>
          </a:p>
          <a:p>
            <a:pPr algn="ctr">
              <a:buFont typeface="Wingdings" pitchFamily="2" charset="2"/>
              <a:buNone/>
            </a:pPr>
            <a:endParaRPr lang="en-US" sz="2400" b="1" dirty="0" smtClean="0">
              <a:solidFill>
                <a:srgbClr val="FFC000"/>
              </a:solidFill>
              <a:sym typeface="Wingdings" pitchFamily="2" charset="2"/>
            </a:endParaRPr>
          </a:p>
          <a:p>
            <a:pPr algn="ctr">
              <a:buFont typeface="Wingdings" pitchFamily="2" charset="2"/>
              <a:buNone/>
            </a:pPr>
            <a:r>
              <a:rPr lang="en-US" sz="2400" b="1" dirty="0" smtClean="0">
                <a:solidFill>
                  <a:srgbClr val="FFC000"/>
                </a:solidFill>
                <a:sym typeface="Wingdings" pitchFamily="2" charset="2"/>
              </a:rPr>
              <a:t> </a:t>
            </a:r>
            <a:r>
              <a:rPr lang="en-US" sz="2400" b="1" dirty="0" smtClean="0">
                <a:sym typeface="Wingdings" pitchFamily="2" charset="2"/>
              </a:rPr>
              <a:t>Objective:  Can one dare think of being among the top ___?</a:t>
            </a:r>
            <a:endParaRPr lang="en-IN" sz="2400" b="1" dirty="0" smtClean="0"/>
          </a:p>
        </p:txBody>
      </p:sp>
      <p:sp>
        <p:nvSpPr>
          <p:cNvPr id="4" name="Slide Number Placeholder 3"/>
          <p:cNvSpPr>
            <a:spLocks noGrp="1"/>
          </p:cNvSpPr>
          <p:nvPr>
            <p:ph type="sldNum" sz="quarter" idx="12"/>
          </p:nvPr>
        </p:nvSpPr>
        <p:spPr/>
        <p:txBody>
          <a:bodyPr>
            <a:normAutofit/>
          </a:bodyPr>
          <a:lstStyle/>
          <a:p>
            <a:pPr>
              <a:defRPr/>
            </a:pPr>
            <a:fld id="{482316DF-7F10-4C5A-B628-EB9154C5AD8B}" type="slidenum">
              <a:rPr lang="en-US"/>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lstStyle/>
          <a:p>
            <a:r>
              <a:rPr lang="en-US" sz="3600" smtClean="0"/>
              <a:t>Definition: </a:t>
            </a:r>
            <a:br>
              <a:rPr lang="en-US" sz="3600" smtClean="0"/>
            </a:br>
            <a:r>
              <a:rPr lang="en-US" sz="3600" smtClean="0"/>
              <a:t>            </a:t>
            </a:r>
            <a:r>
              <a:rPr lang="en-US" sz="3600" b="1" smtClean="0"/>
              <a:t>A </a:t>
            </a:r>
            <a:r>
              <a:rPr lang="en-IN" sz="3600" b="1" smtClean="0"/>
              <a:t>World-class University </a:t>
            </a:r>
          </a:p>
        </p:txBody>
      </p:sp>
      <p:sp>
        <p:nvSpPr>
          <p:cNvPr id="12291" name="Content Placeholder 2"/>
          <p:cNvSpPr>
            <a:spLocks noGrp="1"/>
          </p:cNvSpPr>
          <p:nvPr>
            <p:ph sz="quarter" idx="1"/>
          </p:nvPr>
        </p:nvSpPr>
        <p:spPr>
          <a:xfrm>
            <a:off x="612775" y="1600200"/>
            <a:ext cx="8531225" cy="4495800"/>
          </a:xfrm>
        </p:spPr>
        <p:txBody>
          <a:bodyPr/>
          <a:lstStyle/>
          <a:p>
            <a:r>
              <a:rPr lang="en-IN" sz="2600" dirty="0" smtClean="0"/>
              <a:t>Attracting scholars who are global leaders in their fields. </a:t>
            </a:r>
          </a:p>
          <a:p>
            <a:r>
              <a:rPr lang="en-US" sz="2600" dirty="0" smtClean="0">
                <a:solidFill>
                  <a:srgbClr val="FF0000"/>
                </a:solidFill>
              </a:rPr>
              <a:t>Int</a:t>
            </a:r>
            <a:r>
              <a:rPr lang="en-US" sz="2600" dirty="0" smtClean="0"/>
              <a:t>ernationalization of faculty and students</a:t>
            </a:r>
          </a:p>
          <a:p>
            <a:r>
              <a:rPr lang="en-US" sz="2600" dirty="0" smtClean="0"/>
              <a:t>Leader in academic research and teaching</a:t>
            </a:r>
          </a:p>
          <a:p>
            <a:r>
              <a:rPr lang="en-US" sz="2600" dirty="0" smtClean="0"/>
              <a:t>Creating </a:t>
            </a:r>
            <a:r>
              <a:rPr lang="en-US" sz="2600" dirty="0" smtClean="0">
                <a:solidFill>
                  <a:srgbClr val="FF0000"/>
                </a:solidFill>
              </a:rPr>
              <a:t>an eco system for </a:t>
            </a:r>
            <a:r>
              <a:rPr lang="en-US" sz="2600" b="1" i="1" dirty="0" smtClean="0">
                <a:solidFill>
                  <a:srgbClr val="FF0000"/>
                </a:solidFill>
              </a:rPr>
              <a:t>innovation </a:t>
            </a:r>
            <a:r>
              <a:rPr lang="en-US" sz="2600" b="1" i="1" dirty="0" smtClean="0"/>
              <a:t>-</a:t>
            </a:r>
            <a:r>
              <a:rPr lang="en-US" sz="2600" dirty="0" smtClean="0"/>
              <a:t> leveraging academic and </a:t>
            </a:r>
            <a:r>
              <a:rPr lang="en-US" sz="2600" b="1" dirty="0" smtClean="0"/>
              <a:t>industrial</a:t>
            </a:r>
            <a:r>
              <a:rPr lang="en-US" sz="2600" dirty="0" smtClean="0"/>
              <a:t> research</a:t>
            </a:r>
            <a:endParaRPr lang="en-IN" sz="2600" b="1" i="1" dirty="0" smtClean="0"/>
          </a:p>
          <a:p>
            <a:r>
              <a:rPr lang="en-IN" sz="2600" b="1" dirty="0" smtClean="0"/>
              <a:t>Fostering entrepreneurship </a:t>
            </a:r>
            <a:r>
              <a:rPr lang="en-IN" sz="2600" dirty="0" smtClean="0"/>
              <a:t>through management education</a:t>
            </a:r>
          </a:p>
          <a:p>
            <a:r>
              <a:rPr lang="en-IN" sz="2600" b="1" dirty="0" smtClean="0"/>
              <a:t>One-stop hub for continuing learning programs </a:t>
            </a:r>
            <a:r>
              <a:rPr lang="en-IN" sz="2600" dirty="0" smtClean="0"/>
              <a:t>through regular as well as distance education</a:t>
            </a:r>
          </a:p>
          <a:p>
            <a:pPr>
              <a:buFont typeface="Wingdings" pitchFamily="2" charset="2"/>
              <a:buNone/>
            </a:pPr>
            <a:r>
              <a:rPr lang="en-US" sz="2000" i="1" dirty="0" smtClean="0"/>
              <a:t>Reference: </a:t>
            </a:r>
            <a:r>
              <a:rPr lang="en-IN" sz="2000" i="1" dirty="0" err="1" smtClean="0"/>
              <a:t>Center</a:t>
            </a:r>
            <a:r>
              <a:rPr lang="en-IN" sz="2000" i="1" dirty="0" smtClean="0"/>
              <a:t> for World-Class Universities ( CWCU )</a:t>
            </a:r>
            <a:br>
              <a:rPr lang="en-IN" sz="2000" i="1" dirty="0" smtClean="0"/>
            </a:br>
            <a:r>
              <a:rPr lang="en-IN" sz="2000" i="1" dirty="0" smtClean="0"/>
              <a:t>at Shanghai Jiao Tong University's (SJTU) -</a:t>
            </a:r>
            <a:r>
              <a:rPr lang="en-US" sz="2000" dirty="0" smtClean="0"/>
              <a:t>a strategic research unit of the Chinese Ministry of Education (</a:t>
            </a:r>
            <a:r>
              <a:rPr lang="en-IN" sz="2000" i="1" dirty="0" smtClean="0"/>
              <a:t>http://gse.sjtu.edu.cn/EN/centers.htm)</a:t>
            </a:r>
            <a:endParaRPr lang="en-IN" sz="2000" dirty="0" smtClean="0"/>
          </a:p>
        </p:txBody>
      </p:sp>
      <p:sp>
        <p:nvSpPr>
          <p:cNvPr id="4" name="Slide Number Placeholder 3"/>
          <p:cNvSpPr>
            <a:spLocks noGrp="1"/>
          </p:cNvSpPr>
          <p:nvPr>
            <p:ph type="sldNum" sz="quarter" idx="12"/>
          </p:nvPr>
        </p:nvSpPr>
        <p:spPr/>
        <p:txBody>
          <a:bodyPr>
            <a:normAutofit/>
          </a:bodyPr>
          <a:lstStyle/>
          <a:p>
            <a:pPr>
              <a:defRPr/>
            </a:pPr>
            <a:fld id="{65E1131E-B8E1-4D93-92A9-6DF9FEC2B159}"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612775" y="228600"/>
            <a:ext cx="8153400" cy="990600"/>
          </a:xfrm>
        </p:spPr>
        <p:txBody>
          <a:bodyPr/>
          <a:lstStyle/>
          <a:p>
            <a:r>
              <a:rPr lang="en-US" sz="3200" smtClean="0"/>
              <a:t>GTU: A State University</a:t>
            </a:r>
            <a:br>
              <a:rPr lang="en-US" sz="3200" smtClean="0"/>
            </a:br>
            <a:r>
              <a:rPr lang="en-US" sz="3200" smtClean="0"/>
              <a:t>                      </a:t>
            </a:r>
            <a:r>
              <a:rPr lang="en-US" sz="3200" smtClean="0">
                <a:solidFill>
                  <a:srgbClr val="2E1FEF"/>
                </a:solidFill>
              </a:rPr>
              <a:t>which leads from the front </a:t>
            </a:r>
          </a:p>
        </p:txBody>
      </p:sp>
      <p:sp>
        <p:nvSpPr>
          <p:cNvPr id="104451" name="Content Placeholder 2"/>
          <p:cNvSpPr>
            <a:spLocks noGrp="1"/>
          </p:cNvSpPr>
          <p:nvPr>
            <p:ph sz="quarter" idx="1"/>
          </p:nvPr>
        </p:nvSpPr>
        <p:spPr>
          <a:xfrm>
            <a:off x="612775" y="1447800"/>
            <a:ext cx="8153400" cy="4648200"/>
          </a:xfrm>
        </p:spPr>
        <p:txBody>
          <a:bodyPr/>
          <a:lstStyle/>
          <a:p>
            <a:r>
              <a:rPr lang="en-US" sz="2400" dirty="0" smtClean="0"/>
              <a:t>To be a leader in learning outcomes</a:t>
            </a:r>
          </a:p>
          <a:p>
            <a:r>
              <a:rPr lang="en-US" sz="2400" dirty="0" smtClean="0"/>
              <a:t>To provide the best of Continuing Education through a mix of on-line, distance and on-site education</a:t>
            </a:r>
          </a:p>
          <a:p>
            <a:r>
              <a:rPr lang="en-US" sz="2400" dirty="0" smtClean="0"/>
              <a:t>To help incubate technologists particularly in the fields of</a:t>
            </a:r>
          </a:p>
          <a:p>
            <a:pPr lvl="1"/>
            <a:r>
              <a:rPr lang="en-US" sz="2400" dirty="0" smtClean="0"/>
              <a:t>VLSI Design</a:t>
            </a:r>
          </a:p>
          <a:p>
            <a:pPr lvl="1"/>
            <a:r>
              <a:rPr lang="en-US" sz="2400" dirty="0" smtClean="0"/>
              <a:t>Embedded systems</a:t>
            </a:r>
          </a:p>
          <a:p>
            <a:pPr lvl="1"/>
            <a:r>
              <a:rPr lang="en-US" sz="2400" dirty="0" smtClean="0"/>
              <a:t>Mobile Computing and Wireless Technologies </a:t>
            </a:r>
          </a:p>
          <a:p>
            <a:pPr>
              <a:buFont typeface="Wingdings" pitchFamily="2" charset="2"/>
              <a:buNone/>
            </a:pPr>
            <a:endParaRPr lang="en-US" sz="2400" dirty="0" smtClean="0"/>
          </a:p>
          <a:p>
            <a:pPr>
              <a:buFont typeface="Wingdings" pitchFamily="2" charset="2"/>
              <a:buNone/>
            </a:pPr>
            <a:endParaRPr lang="en-US" sz="2400" dirty="0" smtClean="0"/>
          </a:p>
          <a:p>
            <a:pPr>
              <a:buFont typeface="Wingdings" pitchFamily="2" charset="2"/>
              <a:buNone/>
            </a:pPr>
            <a:endParaRPr lang="en-US" sz="2400" dirty="0" smtClean="0"/>
          </a:p>
          <a:p>
            <a:endParaRPr lang="en-IN" sz="2400" dirty="0" smtClean="0"/>
          </a:p>
        </p:txBody>
      </p:sp>
      <p:sp>
        <p:nvSpPr>
          <p:cNvPr id="4" name="Slide Number Placeholder 3"/>
          <p:cNvSpPr>
            <a:spLocks noGrp="1"/>
          </p:cNvSpPr>
          <p:nvPr>
            <p:ph type="sldNum" sz="quarter" idx="12"/>
          </p:nvPr>
        </p:nvSpPr>
        <p:spPr/>
        <p:txBody>
          <a:bodyPr>
            <a:normAutofit/>
          </a:bodyPr>
          <a:lstStyle/>
          <a:p>
            <a:pPr>
              <a:defRPr/>
            </a:pPr>
            <a:fld id="{0CE65299-7937-4B73-A12C-B2BD9DBDFD99}" type="slidenum">
              <a:rPr lang="en-US" smtClean="0"/>
              <a:pPr>
                <a:defRPr/>
              </a:pPr>
              <a:t>30</a:t>
            </a:fld>
            <a:endParaRPr lang="en-US"/>
          </a:p>
        </p:txBody>
      </p:sp>
      <p:sp>
        <p:nvSpPr>
          <p:cNvPr id="8" name="Horizontal Scroll 7"/>
          <p:cNvSpPr/>
          <p:nvPr/>
        </p:nvSpPr>
        <p:spPr>
          <a:xfrm>
            <a:off x="2743200" y="4800600"/>
            <a:ext cx="5105400" cy="103346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04454" name="TextBox 8"/>
          <p:cNvSpPr txBox="1">
            <a:spLocks noChangeArrowheads="1"/>
          </p:cNvSpPr>
          <p:nvPr/>
        </p:nvSpPr>
        <p:spPr bwMode="auto">
          <a:xfrm>
            <a:off x="2895600" y="4953000"/>
            <a:ext cx="4953000" cy="646113"/>
          </a:xfrm>
          <a:prstGeom prst="rect">
            <a:avLst/>
          </a:prstGeom>
          <a:noFill/>
          <a:ln w="9525">
            <a:noFill/>
            <a:miter lim="800000"/>
            <a:headEnd/>
            <a:tailEnd/>
          </a:ln>
        </p:spPr>
        <p:txBody>
          <a:bodyPr>
            <a:spAutoFit/>
          </a:bodyPr>
          <a:lstStyle/>
          <a:p>
            <a:r>
              <a:rPr lang="en-US"/>
              <a:t>Required: -from working professionals-</a:t>
            </a:r>
          </a:p>
          <a:p>
            <a:r>
              <a:rPr lang="en-US">
                <a:latin typeface="Algerian" pitchFamily="82" charset="0"/>
              </a:rPr>
              <a:t>pro-active contribution to education</a:t>
            </a:r>
            <a:endParaRPr lang="en-IN">
              <a:latin typeface="Algerian" pitchFamily="82"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612775" y="228600"/>
            <a:ext cx="8153400" cy="990600"/>
          </a:xfrm>
        </p:spPr>
        <p:txBody>
          <a:bodyPr/>
          <a:lstStyle/>
          <a:p>
            <a:r>
              <a:rPr lang="en-US" smtClean="0"/>
              <a:t>GTU is creating </a:t>
            </a:r>
            <a:br>
              <a:rPr lang="en-US" smtClean="0"/>
            </a:br>
            <a:r>
              <a:rPr lang="en-US" smtClean="0"/>
              <a:t>      Networks </a:t>
            </a:r>
            <a:r>
              <a:rPr lang="en-US" smtClean="0">
                <a:solidFill>
                  <a:schemeClr val="tx1"/>
                </a:solidFill>
              </a:rPr>
              <a:t>and not Legal Entities</a:t>
            </a:r>
            <a:endParaRPr lang="en-IN" smtClean="0">
              <a:solidFill>
                <a:schemeClr val="tx1"/>
              </a:solidFill>
            </a:endParaRPr>
          </a:p>
        </p:txBody>
      </p:sp>
      <p:sp>
        <p:nvSpPr>
          <p:cNvPr id="105475" name="Content Placeholder 2"/>
          <p:cNvSpPr>
            <a:spLocks noGrp="1"/>
          </p:cNvSpPr>
          <p:nvPr>
            <p:ph sz="quarter" idx="1"/>
          </p:nvPr>
        </p:nvSpPr>
        <p:spPr>
          <a:xfrm>
            <a:off x="612775" y="1371600"/>
            <a:ext cx="8153400" cy="4724400"/>
          </a:xfrm>
        </p:spPr>
        <p:txBody>
          <a:bodyPr/>
          <a:lstStyle/>
          <a:p>
            <a:r>
              <a:rPr lang="en-IN" sz="2800" dirty="0" smtClean="0"/>
              <a:t>jointly performing quality assurance in studies, teaching and research: The challenge is to quantify for comparison, something that constantly changes operatively.</a:t>
            </a:r>
          </a:p>
          <a:p>
            <a:r>
              <a:rPr lang="en-IN" sz="2800" dirty="0" smtClean="0"/>
              <a:t>Requirements: </a:t>
            </a:r>
          </a:p>
          <a:p>
            <a:pPr lvl="1"/>
            <a:r>
              <a:rPr lang="en-IN" sz="2400" dirty="0" smtClean="0"/>
              <a:t>Develop and continuously refine assessment measures/evaluations  - </a:t>
            </a:r>
            <a:r>
              <a:rPr lang="en-IN" sz="2400" dirty="0" smtClean="0">
                <a:latin typeface="Monotype Corsiva" pitchFamily="66" charset="0"/>
              </a:rPr>
              <a:t>College Development Council</a:t>
            </a:r>
          </a:p>
          <a:p>
            <a:pPr lvl="1"/>
            <a:r>
              <a:rPr lang="en-IN" sz="2400" dirty="0" smtClean="0"/>
              <a:t>Every faculty member and researcher-- to be involved in projects in learning systems, research &amp; consulting</a:t>
            </a:r>
          </a:p>
          <a:p>
            <a:pPr lvl="1">
              <a:buNone/>
            </a:pPr>
            <a:r>
              <a:rPr lang="en-US" sz="2400" dirty="0" smtClean="0"/>
              <a:t>                                           - </a:t>
            </a:r>
            <a:r>
              <a:rPr lang="en-US" sz="2400" dirty="0" smtClean="0">
                <a:latin typeface="Monotype Corsiva" pitchFamily="66" charset="0"/>
              </a:rPr>
              <a:t>ALCE, Joint Research Projects, RCSC</a:t>
            </a:r>
            <a:endParaRPr lang="en-IN" sz="2400" dirty="0" smtClean="0">
              <a:latin typeface="Monotype Corsiva" pitchFamily="66" charset="0"/>
            </a:endParaRPr>
          </a:p>
          <a:p>
            <a:pPr lvl="1"/>
            <a:r>
              <a:rPr lang="en-IN" sz="2400" dirty="0" smtClean="0"/>
              <a:t>Create forums for an open exchange of experiences</a:t>
            </a:r>
          </a:p>
          <a:p>
            <a:pPr lvl="1">
              <a:buNone/>
            </a:pPr>
            <a:r>
              <a:rPr lang="en-US" sz="2400" dirty="0" smtClean="0"/>
              <a:t>                            - </a:t>
            </a:r>
            <a:r>
              <a:rPr lang="en-US" sz="2400" dirty="0" smtClean="0">
                <a:latin typeface="Monotype Corsiva" pitchFamily="66" charset="0"/>
              </a:rPr>
              <a:t>Research Week, Zonal Centers </a:t>
            </a:r>
            <a:r>
              <a:rPr lang="en-US" sz="2000" dirty="0" smtClean="0"/>
              <a:t>&amp;</a:t>
            </a:r>
            <a:r>
              <a:rPr lang="en-US" sz="2400" dirty="0" smtClean="0">
                <a:latin typeface="Monotype Corsiva" pitchFamily="66" charset="0"/>
              </a:rPr>
              <a:t> HIEQ Clubs</a:t>
            </a:r>
            <a:endParaRPr lang="en-IN" sz="2400" dirty="0" smtClean="0">
              <a:latin typeface="Monotype Corsiva" pitchFamily="66" charset="0"/>
            </a:endParaRPr>
          </a:p>
        </p:txBody>
      </p:sp>
      <p:sp>
        <p:nvSpPr>
          <p:cNvPr id="4" name="Slide Number Placeholder 3"/>
          <p:cNvSpPr>
            <a:spLocks noGrp="1"/>
          </p:cNvSpPr>
          <p:nvPr>
            <p:ph type="sldNum" sz="quarter" idx="12"/>
          </p:nvPr>
        </p:nvSpPr>
        <p:spPr/>
        <p:txBody>
          <a:bodyPr>
            <a:normAutofit/>
          </a:bodyPr>
          <a:lstStyle/>
          <a:p>
            <a:pPr>
              <a:defRPr/>
            </a:pPr>
            <a:fld id="{216D581B-C89B-487D-9C3C-BE5C4F7BC112}"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sz="3200" dirty="0" smtClean="0"/>
              <a:t>Networking of Colleges…1</a:t>
            </a:r>
            <a:br>
              <a:rPr lang="en-US" sz="3200" dirty="0" smtClean="0"/>
            </a:br>
            <a:r>
              <a:rPr lang="en-US" sz="3200" dirty="0" smtClean="0"/>
              <a:t>Jointly improving the quality of Learning Processes</a:t>
            </a:r>
            <a:endParaRPr lang="en-IN" sz="3200" dirty="0"/>
          </a:p>
        </p:txBody>
      </p:sp>
      <p:sp>
        <p:nvSpPr>
          <p:cNvPr id="37890" name="Content Placeholder 2"/>
          <p:cNvSpPr>
            <a:spLocks noGrp="1"/>
          </p:cNvSpPr>
          <p:nvPr>
            <p:ph idx="1"/>
          </p:nvPr>
        </p:nvSpPr>
        <p:spPr>
          <a:xfrm>
            <a:off x="457200" y="1341438"/>
            <a:ext cx="8229600" cy="4784725"/>
          </a:xfrm>
        </p:spPr>
        <p:txBody>
          <a:bodyPr/>
          <a:lstStyle/>
          <a:p>
            <a:r>
              <a:rPr lang="en-US" sz="2400" dirty="0" smtClean="0"/>
              <a:t>ALCE (Active Learning and Creating Excitement in classes, laboratories and workshops)</a:t>
            </a:r>
          </a:p>
          <a:p>
            <a:pPr>
              <a:buFont typeface="Arial" charset="0"/>
              <a:buNone/>
            </a:pPr>
            <a:r>
              <a:rPr lang="en-US" sz="2400" dirty="0" smtClean="0"/>
              <a:t>    Phase 1 courses:</a:t>
            </a:r>
          </a:p>
          <a:p>
            <a:pPr>
              <a:buFont typeface="Arial" charset="0"/>
              <a:buNone/>
            </a:pPr>
            <a:endParaRPr lang="en-US" dirty="0" smtClean="0"/>
          </a:p>
          <a:p>
            <a:endParaRPr lang="en-US" dirty="0" smtClean="0"/>
          </a:p>
          <a:p>
            <a:endParaRPr lang="en-US" sz="2400" dirty="0" smtClean="0"/>
          </a:p>
          <a:p>
            <a:endParaRPr lang="en-US" sz="2400" dirty="0" smtClean="0"/>
          </a:p>
          <a:p>
            <a:r>
              <a:rPr lang="en-US" sz="2400" dirty="0" smtClean="0"/>
              <a:t>ALVCOM (Active Learning Video lecture Communication) – a telecast program started with technical support from BISAG </a:t>
            </a:r>
          </a:p>
          <a:p>
            <a:r>
              <a:rPr lang="en-US" sz="2400" dirty="0" smtClean="0">
                <a:solidFill>
                  <a:srgbClr val="FF0000"/>
                </a:solidFill>
              </a:rPr>
              <a:t>Preparing Courseware through joint efforts </a:t>
            </a:r>
            <a:r>
              <a:rPr lang="en-US" sz="2400" dirty="0" smtClean="0"/>
              <a:t>(</a:t>
            </a:r>
            <a:r>
              <a:rPr lang="en-US" sz="2400" dirty="0" smtClean="0">
                <a:latin typeface="Monotype Corsiva" pitchFamily="66" charset="0"/>
              </a:rPr>
              <a:t>Design Your Courseware</a:t>
            </a:r>
            <a:r>
              <a:rPr lang="en-US" sz="2400" dirty="0" smtClean="0"/>
              <a:t> competition for students) </a:t>
            </a:r>
            <a:endParaRPr lang="en-IN" sz="2400" dirty="0" smtClean="0"/>
          </a:p>
        </p:txBody>
      </p:sp>
      <p:sp>
        <p:nvSpPr>
          <p:cNvPr id="4" name="Slide Number Placeholder 3"/>
          <p:cNvSpPr>
            <a:spLocks noGrp="1"/>
          </p:cNvSpPr>
          <p:nvPr>
            <p:ph type="sldNum" sz="quarter" idx="12"/>
          </p:nvPr>
        </p:nvSpPr>
        <p:spPr/>
        <p:txBody>
          <a:bodyPr/>
          <a:lstStyle/>
          <a:p>
            <a:pPr>
              <a:defRPr/>
            </a:pPr>
            <a:fld id="{84DC47FF-D5FC-4890-A53A-40D44ADE7CD5}" type="slidenum">
              <a:rPr lang="en-IN"/>
              <a:pPr>
                <a:defRPr/>
              </a:pPr>
              <a:t>32</a:t>
            </a:fld>
            <a:endParaRPr lang="en-IN"/>
          </a:p>
        </p:txBody>
      </p:sp>
      <p:graphicFrame>
        <p:nvGraphicFramePr>
          <p:cNvPr id="5" name="Table 4"/>
          <p:cNvGraphicFramePr>
            <a:graphicFrameLocks noGrp="1"/>
          </p:cNvGraphicFramePr>
          <p:nvPr/>
        </p:nvGraphicFramePr>
        <p:xfrm>
          <a:off x="1042988" y="2636838"/>
          <a:ext cx="6096000" cy="212344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Diploma Engineering</a:t>
                      </a:r>
                      <a:endParaRPr lang="en-IN" dirty="0" smtClean="0"/>
                    </a:p>
                  </a:txBody>
                  <a:tcPr/>
                </a:tc>
                <a:tc>
                  <a:txBody>
                    <a:bodyPr/>
                    <a:lstStyle/>
                    <a:p>
                      <a:pPr algn="ctr"/>
                      <a:r>
                        <a:rPr lang="en-US" dirty="0" smtClean="0"/>
                        <a:t>Degree Engineering</a:t>
                      </a:r>
                      <a:endParaRPr lang="en-IN" dirty="0"/>
                    </a:p>
                  </a:txBody>
                  <a:tcPr/>
                </a:tc>
              </a:tr>
              <a:tr h="370840">
                <a:tc>
                  <a:txBody>
                    <a:bodyPr/>
                    <a:lstStyle/>
                    <a:p>
                      <a:pPr algn="ctr"/>
                      <a:r>
                        <a:rPr lang="en-US" sz="1800" dirty="0" smtClean="0">
                          <a:solidFill>
                            <a:schemeClr val="tx1"/>
                          </a:solidFill>
                          <a:latin typeface="Calibri" pitchFamily="34" charset="0"/>
                        </a:rPr>
                        <a:t>Communication Skills</a:t>
                      </a:r>
                      <a:endParaRPr lang="en-US" sz="1800" dirty="0">
                        <a:solidFill>
                          <a:schemeClr val="tx1"/>
                        </a:solidFill>
                        <a:latin typeface="Calibri" pitchFamily="34" charset="0"/>
                      </a:endParaRPr>
                    </a:p>
                  </a:txBody>
                  <a:tcPr/>
                </a:tc>
                <a:tc>
                  <a:txBody>
                    <a:bodyPr/>
                    <a:lstStyle/>
                    <a:p>
                      <a:pPr algn="ctr"/>
                      <a:r>
                        <a:rPr lang="en-US" sz="1800" dirty="0" smtClean="0">
                          <a:solidFill>
                            <a:schemeClr val="tx1"/>
                          </a:solidFill>
                          <a:latin typeface="Calibri" pitchFamily="34" charset="0"/>
                        </a:rPr>
                        <a:t>Computer</a:t>
                      </a:r>
                      <a:r>
                        <a:rPr lang="en-US" sz="1800" baseline="0" dirty="0" smtClean="0">
                          <a:solidFill>
                            <a:schemeClr val="tx1"/>
                          </a:solidFill>
                          <a:latin typeface="Calibri" pitchFamily="34" charset="0"/>
                        </a:rPr>
                        <a:t> Programming and Utilization</a:t>
                      </a:r>
                      <a:endParaRPr lang="en-US" sz="1800" dirty="0">
                        <a:solidFill>
                          <a:schemeClr val="tx1"/>
                        </a:solidFill>
                        <a:latin typeface="Calibri" pitchFamily="34" charset="0"/>
                      </a:endParaRPr>
                    </a:p>
                  </a:txBody>
                  <a:tcPr/>
                </a:tc>
              </a:tr>
              <a:tr h="370840">
                <a:tc>
                  <a:txBody>
                    <a:bodyPr/>
                    <a:lstStyle/>
                    <a:p>
                      <a:pPr algn="ctr"/>
                      <a:r>
                        <a:rPr lang="en-US" sz="1800" dirty="0" smtClean="0">
                          <a:solidFill>
                            <a:schemeClr val="tx1"/>
                          </a:solidFill>
                          <a:latin typeface="Calibri" pitchFamily="34" charset="0"/>
                        </a:rPr>
                        <a:t>Engineering Drawing</a:t>
                      </a:r>
                      <a:endParaRPr lang="en-US" sz="1800" dirty="0">
                        <a:solidFill>
                          <a:schemeClr val="tx1"/>
                        </a:solidFill>
                        <a:latin typeface="Calibri" pitchFamily="34" charset="0"/>
                      </a:endParaRPr>
                    </a:p>
                  </a:txBody>
                  <a:tcPr/>
                </a:tc>
                <a:tc>
                  <a:txBody>
                    <a:bodyPr/>
                    <a:lstStyle/>
                    <a:p>
                      <a:pPr algn="ctr"/>
                      <a:r>
                        <a:rPr lang="en-US" sz="1800" dirty="0" smtClean="0">
                          <a:solidFill>
                            <a:schemeClr val="tx1"/>
                          </a:solidFill>
                          <a:latin typeface="Calibri" pitchFamily="34" charset="0"/>
                        </a:rPr>
                        <a:t>Calculus</a:t>
                      </a:r>
                      <a:endParaRPr lang="en-US" sz="1800" dirty="0">
                        <a:solidFill>
                          <a:schemeClr val="tx1"/>
                        </a:solidFill>
                        <a:latin typeface="Calibri" pitchFamily="34" charset="0"/>
                      </a:endParaRPr>
                    </a:p>
                  </a:txBody>
                  <a:tcPr/>
                </a:tc>
              </a:tr>
              <a:tr h="370840">
                <a:tc>
                  <a:txBody>
                    <a:bodyPr/>
                    <a:lstStyle/>
                    <a:p>
                      <a:pPr algn="ctr"/>
                      <a:r>
                        <a:rPr lang="en-US" sz="1800" dirty="0" smtClean="0">
                          <a:solidFill>
                            <a:schemeClr val="tx1"/>
                          </a:solidFill>
                          <a:latin typeface="Calibri" pitchFamily="34" charset="0"/>
                        </a:rPr>
                        <a:t>Engineering Mechanics</a:t>
                      </a:r>
                      <a:endParaRPr lang="en-US" sz="1800" dirty="0">
                        <a:solidFill>
                          <a:schemeClr val="tx1"/>
                        </a:solidFill>
                        <a:latin typeface="Calibri" pitchFamily="34" charset="0"/>
                      </a:endParaRPr>
                    </a:p>
                  </a:txBody>
                  <a:tcPr/>
                </a:tc>
                <a:tc>
                  <a:txBody>
                    <a:bodyPr/>
                    <a:lstStyle/>
                    <a:p>
                      <a:pPr algn="ctr"/>
                      <a:r>
                        <a:rPr lang="en-US" sz="1800" dirty="0" smtClean="0">
                          <a:solidFill>
                            <a:schemeClr val="tx1"/>
                          </a:solidFill>
                          <a:latin typeface="Calibri" pitchFamily="34" charset="0"/>
                        </a:rPr>
                        <a:t>Mechanics Of Solids</a:t>
                      </a:r>
                      <a:endParaRPr lang="en-US" sz="1800" dirty="0">
                        <a:solidFill>
                          <a:schemeClr val="tx1"/>
                        </a:solidFill>
                        <a:latin typeface="Calibri" pitchFamily="34" charset="0"/>
                      </a:endParaRPr>
                    </a:p>
                  </a:txBody>
                  <a:tcPr/>
                </a:tc>
              </a:tr>
              <a:tr h="370840">
                <a:tc>
                  <a:txBody>
                    <a:bodyPr/>
                    <a:lstStyle/>
                    <a:p>
                      <a:pPr algn="ctr"/>
                      <a:r>
                        <a:rPr lang="en-US" sz="1800" dirty="0" smtClean="0">
                          <a:solidFill>
                            <a:schemeClr val="tx1"/>
                          </a:solidFill>
                          <a:latin typeface="Calibri" pitchFamily="34" charset="0"/>
                        </a:rPr>
                        <a:t>Mathematics</a:t>
                      </a:r>
                      <a:endParaRPr lang="en-US" sz="1800" dirty="0">
                        <a:solidFill>
                          <a:schemeClr val="tx1"/>
                        </a:solidFill>
                        <a:latin typeface="Calibri" pitchFamily="34" charset="0"/>
                      </a:endParaRPr>
                    </a:p>
                  </a:txBody>
                  <a:tcPr/>
                </a:tc>
                <a:tc>
                  <a:txBody>
                    <a:bodyPr/>
                    <a:lstStyle/>
                    <a:p>
                      <a:pPr algn="ctr"/>
                      <a:r>
                        <a:rPr lang="en-US" sz="1800" dirty="0" smtClean="0">
                          <a:solidFill>
                            <a:schemeClr val="tx1"/>
                          </a:solidFill>
                          <a:latin typeface="Calibri" pitchFamily="34" charset="0"/>
                        </a:rPr>
                        <a:t>Engineering</a:t>
                      </a:r>
                      <a:r>
                        <a:rPr lang="en-US" sz="1800" baseline="0" dirty="0" smtClean="0">
                          <a:solidFill>
                            <a:schemeClr val="tx1"/>
                          </a:solidFill>
                          <a:latin typeface="Calibri" pitchFamily="34" charset="0"/>
                        </a:rPr>
                        <a:t> Graphics</a:t>
                      </a:r>
                      <a:endParaRPr lang="en-US" sz="1800" dirty="0">
                        <a:solidFill>
                          <a:schemeClr val="tx1"/>
                        </a:solidFill>
                        <a:latin typeface="Calibri" pitchFamily="34" charset="0"/>
                      </a:endParaRPr>
                    </a:p>
                  </a:txBody>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z="3200" smtClean="0"/>
              <a:t>Networking of Colleges…2</a:t>
            </a:r>
            <a:br>
              <a:rPr lang="en-US" sz="3200" smtClean="0"/>
            </a:br>
            <a:r>
              <a:rPr lang="en-US" sz="3200" smtClean="0"/>
              <a:t>Doing Joint Research</a:t>
            </a:r>
            <a:endParaRPr lang="en-IN" sz="3200" smtClean="0"/>
          </a:p>
        </p:txBody>
      </p:sp>
      <p:sp>
        <p:nvSpPr>
          <p:cNvPr id="3" name="Content Placeholder 2"/>
          <p:cNvSpPr>
            <a:spLocks noGrp="1"/>
          </p:cNvSpPr>
          <p:nvPr>
            <p:ph idx="1"/>
          </p:nvPr>
        </p:nvSpPr>
        <p:spPr>
          <a:xfrm>
            <a:off x="457200" y="1412776"/>
            <a:ext cx="8229600" cy="4713387"/>
          </a:xfrm>
        </p:spPr>
        <p:txBody>
          <a:bodyPr rtlCol="0">
            <a:normAutofit fontScale="32500" lnSpcReduction="20000"/>
          </a:bodyPr>
          <a:lstStyle/>
          <a:p>
            <a:pPr fontAlgn="auto">
              <a:spcAft>
                <a:spcPts val="0"/>
              </a:spcAft>
              <a:buFont typeface="Arial" pitchFamily="34" charset="0"/>
              <a:buChar char="•"/>
              <a:defRPr/>
            </a:pPr>
            <a:r>
              <a:rPr lang="en-US" sz="7400" dirty="0" smtClean="0"/>
              <a:t>GTU’s joint research project on </a:t>
            </a:r>
            <a:r>
              <a:rPr lang="en-US" sz="7400" dirty="0" err="1" smtClean="0"/>
              <a:t>Kotler’s</a:t>
            </a:r>
            <a:r>
              <a:rPr lang="en-US" sz="7400" dirty="0" smtClean="0"/>
              <a:t> Incubator on </a:t>
            </a:r>
            <a:r>
              <a:rPr lang="en-US" sz="7400" dirty="0" err="1" smtClean="0"/>
              <a:t>Ayurvedic</a:t>
            </a:r>
            <a:r>
              <a:rPr lang="en-US" sz="7400" dirty="0" smtClean="0"/>
              <a:t> medicines</a:t>
            </a:r>
            <a:r>
              <a:rPr lang="en-US" sz="6000" dirty="0" smtClean="0"/>
              <a:t>: </a:t>
            </a:r>
          </a:p>
          <a:p>
            <a:pPr lvl="2" fontAlgn="auto">
              <a:spcAft>
                <a:spcPts val="0"/>
              </a:spcAft>
              <a:buFont typeface="Arial" pitchFamily="34" charset="0"/>
              <a:buChar char="•"/>
              <a:defRPr/>
            </a:pPr>
            <a:r>
              <a:rPr lang="en-US" sz="6000" b="1" dirty="0" smtClean="0"/>
              <a:t>involves 45 faculty members and students at GTU from 45 Colleges</a:t>
            </a:r>
          </a:p>
          <a:p>
            <a:pPr lvl="2" fontAlgn="auto">
              <a:spcAft>
                <a:spcPts val="0"/>
              </a:spcAft>
              <a:buFont typeface="Arial" pitchFamily="34" charset="0"/>
              <a:buChar char="•"/>
              <a:defRPr/>
            </a:pPr>
            <a:r>
              <a:rPr lang="en-US" sz="6000" dirty="0" smtClean="0"/>
              <a:t>mentored by the Kellogg Business School.</a:t>
            </a:r>
          </a:p>
          <a:p>
            <a:pPr fontAlgn="auto">
              <a:spcAft>
                <a:spcPts val="0"/>
              </a:spcAft>
              <a:buFont typeface="Arial" pitchFamily="34" charset="0"/>
              <a:buChar char="•"/>
              <a:defRPr/>
            </a:pPr>
            <a:r>
              <a:rPr lang="en-US" sz="7400" dirty="0" smtClean="0"/>
              <a:t>16</a:t>
            </a:r>
            <a:r>
              <a:rPr lang="en-US" sz="7400" baseline="30000" dirty="0" smtClean="0"/>
              <a:t>th</a:t>
            </a:r>
            <a:r>
              <a:rPr lang="en-US" sz="7400" dirty="0" smtClean="0"/>
              <a:t> August 2012 : GTU has joined on two research projects, for which the Chief Investigators are Professors </a:t>
            </a:r>
            <a:r>
              <a:rPr lang="en-GB" sz="7400" dirty="0" smtClean="0"/>
              <a:t>Dr. Friedrich </a:t>
            </a:r>
            <a:r>
              <a:rPr lang="en-GB" sz="7400" dirty="0" err="1" smtClean="0"/>
              <a:t>Augenstein</a:t>
            </a:r>
            <a:r>
              <a:rPr lang="en-GB" sz="7400" dirty="0" smtClean="0"/>
              <a:t> and Dr. </a:t>
            </a:r>
            <a:r>
              <a:rPr lang="en-GB" sz="7400" dirty="0" err="1" smtClean="0"/>
              <a:t>Ramesh</a:t>
            </a:r>
            <a:r>
              <a:rPr lang="en-GB" sz="7400" dirty="0" smtClean="0"/>
              <a:t> Shah from DHBW. The two projects- </a:t>
            </a:r>
          </a:p>
          <a:p>
            <a:pPr lvl="2" fontAlgn="auto">
              <a:spcAft>
                <a:spcPts val="0"/>
              </a:spcAft>
              <a:buFont typeface="Arial" pitchFamily="34" charset="0"/>
              <a:buChar char="•"/>
              <a:defRPr/>
            </a:pPr>
            <a:r>
              <a:rPr lang="en-GB" sz="6000" dirty="0" smtClean="0"/>
              <a:t>developed in Germany</a:t>
            </a:r>
          </a:p>
          <a:p>
            <a:pPr lvl="2" fontAlgn="auto">
              <a:spcAft>
                <a:spcPts val="0"/>
              </a:spcAft>
              <a:buFont typeface="Arial" pitchFamily="34" charset="0"/>
              <a:buChar char="•"/>
              <a:defRPr/>
            </a:pPr>
            <a:r>
              <a:rPr lang="en-GB" sz="6000" dirty="0" smtClean="0"/>
              <a:t>But of equal interest to India. </a:t>
            </a:r>
          </a:p>
          <a:p>
            <a:pPr fontAlgn="auto">
              <a:spcAft>
                <a:spcPts val="0"/>
              </a:spcAft>
              <a:buFont typeface="Wingdings" pitchFamily="2" charset="2"/>
              <a:buNone/>
              <a:defRPr/>
            </a:pPr>
            <a:r>
              <a:rPr lang="en-GB" sz="6000" dirty="0" smtClean="0"/>
              <a:t>    </a:t>
            </a:r>
            <a:r>
              <a:rPr lang="en-GB" sz="7400" dirty="0" smtClean="0"/>
              <a:t>28</a:t>
            </a:r>
            <a:r>
              <a:rPr lang="en-GB" sz="7400" baseline="30000" dirty="0" smtClean="0"/>
              <a:t>th</a:t>
            </a:r>
            <a:r>
              <a:rPr lang="en-GB" sz="7400" dirty="0" smtClean="0"/>
              <a:t> and 29</a:t>
            </a:r>
            <a:r>
              <a:rPr lang="en-GB" sz="7400" baseline="30000" dirty="0" smtClean="0"/>
              <a:t>th</a:t>
            </a:r>
            <a:r>
              <a:rPr lang="en-GB" sz="7400" dirty="0" smtClean="0"/>
              <a:t> November 2012:  Workshops for researchers from GTU to start working on the projects</a:t>
            </a:r>
          </a:p>
          <a:p>
            <a:pPr fontAlgn="auto">
              <a:spcAft>
                <a:spcPts val="0"/>
              </a:spcAft>
              <a:defRPr/>
            </a:pPr>
            <a:r>
              <a:rPr lang="en-GB" sz="7400" dirty="0" smtClean="0"/>
              <a:t>GTU’s Joint Analytical Lab for </a:t>
            </a:r>
            <a:r>
              <a:rPr lang="en-US" sz="7400" dirty="0" smtClean="0"/>
              <a:t>Pharmaceutical Sciences</a:t>
            </a:r>
          </a:p>
          <a:p>
            <a:pPr fontAlgn="auto">
              <a:spcAft>
                <a:spcPts val="0"/>
              </a:spcAft>
              <a:buNone/>
              <a:defRPr/>
            </a:pPr>
            <a:r>
              <a:rPr lang="en-US" b="1" dirty="0" smtClean="0"/>
              <a:t>            </a:t>
            </a:r>
            <a:r>
              <a:rPr lang="en-US" sz="4900" dirty="0" err="1" smtClean="0"/>
              <a:t>url</a:t>
            </a:r>
            <a:r>
              <a:rPr lang="en-US" sz="4900" dirty="0" smtClean="0"/>
              <a:t>: </a:t>
            </a:r>
            <a:r>
              <a:rPr lang="en-US" sz="4900" dirty="0" smtClean="0">
                <a:hlinkClick r:id="rId2"/>
              </a:rPr>
              <a:t>http://www.gtu.ac.in/circulars/12NOV/22112012_03.pdf</a:t>
            </a:r>
            <a:endParaRPr lang="en-US" sz="4900" dirty="0" smtClean="0"/>
          </a:p>
          <a:p>
            <a:pPr fontAlgn="auto">
              <a:spcAft>
                <a:spcPts val="0"/>
              </a:spcAft>
              <a:buNone/>
              <a:defRPr/>
            </a:pPr>
            <a:endParaRPr lang="en-GB" sz="4900" dirty="0" smtClean="0"/>
          </a:p>
        </p:txBody>
      </p:sp>
      <p:sp>
        <p:nvSpPr>
          <p:cNvPr id="4" name="Slide Number Placeholder 3"/>
          <p:cNvSpPr>
            <a:spLocks noGrp="1"/>
          </p:cNvSpPr>
          <p:nvPr>
            <p:ph type="sldNum" sz="quarter" idx="12"/>
          </p:nvPr>
        </p:nvSpPr>
        <p:spPr>
          <a:xfrm>
            <a:off x="6660232" y="6381328"/>
            <a:ext cx="2133600" cy="365125"/>
          </a:xfrm>
        </p:spPr>
        <p:txBody>
          <a:bodyPr/>
          <a:lstStyle/>
          <a:p>
            <a:pPr>
              <a:defRPr/>
            </a:pPr>
            <a:fld id="{7708C6A2-B03C-417D-97FF-73488B6D376A}" type="slidenum">
              <a:rPr lang="en-IN"/>
              <a:pPr>
                <a:defRPr/>
              </a:pPr>
              <a:t>33</a:t>
            </a:fld>
            <a:endParaRPr lang="en-I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z="3200" smtClean="0"/>
              <a:t>Networking of Colleges…2</a:t>
            </a:r>
            <a:br>
              <a:rPr lang="en-US" sz="3200" smtClean="0"/>
            </a:br>
            <a:r>
              <a:rPr lang="en-US" sz="3200" smtClean="0"/>
              <a:t>Promoting Joint Research</a:t>
            </a:r>
            <a:endParaRPr lang="en-IN" sz="3200" smtClean="0"/>
          </a:p>
        </p:txBody>
      </p:sp>
      <p:sp>
        <p:nvSpPr>
          <p:cNvPr id="3" name="Content Placeholder 2"/>
          <p:cNvSpPr>
            <a:spLocks noGrp="1"/>
          </p:cNvSpPr>
          <p:nvPr>
            <p:ph idx="1"/>
          </p:nvPr>
        </p:nvSpPr>
        <p:spPr>
          <a:xfrm>
            <a:off x="457200" y="1341438"/>
            <a:ext cx="8229600" cy="4784725"/>
          </a:xfrm>
        </p:spPr>
        <p:txBody>
          <a:bodyPr rtlCol="0">
            <a:normAutofit fontScale="85000" lnSpcReduction="20000"/>
          </a:bodyPr>
          <a:lstStyle/>
          <a:p>
            <a:pPr fontAlgn="auto">
              <a:spcAft>
                <a:spcPts val="0"/>
              </a:spcAft>
              <a:buFont typeface="Arial" pitchFamily="34" charset="0"/>
              <a:buChar char="•"/>
              <a:defRPr/>
            </a:pPr>
            <a:r>
              <a:rPr lang="en-US" sz="2800" dirty="0" smtClean="0">
                <a:latin typeface="Monotype Corsiva" pitchFamily="66" charset="0"/>
              </a:rPr>
              <a:t>GTU BOARD for MOBILE COMPUTING and WIRELESS TECHNOLOGIES: </a:t>
            </a:r>
            <a:r>
              <a:rPr lang="en-US" sz="2400" dirty="0" smtClean="0"/>
              <a:t>issued a</a:t>
            </a:r>
            <a:r>
              <a:rPr lang="en-US" sz="2400" dirty="0" smtClean="0">
                <a:latin typeface="Monotype Corsiva" pitchFamily="66" charset="0"/>
              </a:rPr>
              <a:t> </a:t>
            </a:r>
          </a:p>
          <a:p>
            <a:pPr fontAlgn="auto">
              <a:spcAft>
                <a:spcPts val="0"/>
              </a:spcAft>
              <a:buFont typeface="Arial" pitchFamily="34" charset="0"/>
              <a:buNone/>
              <a:defRPr/>
            </a:pPr>
            <a:r>
              <a:rPr lang="en-US" sz="2400" dirty="0" smtClean="0"/>
              <a:t>        Request For Collaborative Research Proposals (RCRP) </a:t>
            </a:r>
          </a:p>
          <a:p>
            <a:pPr fontAlgn="auto">
              <a:spcAft>
                <a:spcPts val="0"/>
              </a:spcAft>
              <a:buFont typeface="Arial" pitchFamily="34" charset="0"/>
              <a:buNone/>
              <a:defRPr/>
            </a:pPr>
            <a:r>
              <a:rPr lang="en-US" sz="2400" dirty="0" smtClean="0"/>
              <a:t>        in the  area of </a:t>
            </a:r>
          </a:p>
          <a:p>
            <a:pPr fontAlgn="auto">
              <a:spcAft>
                <a:spcPts val="0"/>
              </a:spcAft>
              <a:buFont typeface="Arial" pitchFamily="34" charset="0"/>
              <a:buNone/>
              <a:defRPr/>
            </a:pPr>
            <a:r>
              <a:rPr lang="en-US" sz="2400" dirty="0" smtClean="0">
                <a:latin typeface="Monotype Corsiva" pitchFamily="66" charset="0"/>
              </a:rPr>
              <a:t>        Mobile Computing, Networking and Applications </a:t>
            </a:r>
            <a:r>
              <a:rPr lang="en-US" sz="2400" dirty="0" smtClean="0"/>
              <a:t>(MNA).</a:t>
            </a:r>
          </a:p>
          <a:p>
            <a:pPr fontAlgn="auto">
              <a:spcAft>
                <a:spcPts val="0"/>
              </a:spcAft>
              <a:buFont typeface="Arial" pitchFamily="34" charset="0"/>
              <a:buNone/>
              <a:defRPr/>
            </a:pPr>
            <a:r>
              <a:rPr lang="en-US" sz="2400" dirty="0" smtClean="0"/>
              <a:t>        </a:t>
            </a:r>
            <a:r>
              <a:rPr lang="en-US" sz="2400" dirty="0" err="1" smtClean="0"/>
              <a:t>url</a:t>
            </a:r>
            <a:r>
              <a:rPr lang="en-US" sz="2400" dirty="0" smtClean="0"/>
              <a:t>: </a:t>
            </a:r>
            <a:r>
              <a:rPr lang="en-IN" sz="2000" dirty="0" smtClean="0">
                <a:hlinkClick r:id="rId2" action="ppaction://hlinkfile"/>
              </a:rPr>
              <a:t>http://gtu.ac.in/circulars/11DEC/MNA_RCRP.pdf</a:t>
            </a:r>
            <a:endParaRPr lang="en-US" sz="2400" dirty="0" smtClean="0"/>
          </a:p>
          <a:p>
            <a:pPr fontAlgn="auto">
              <a:spcAft>
                <a:spcPts val="0"/>
              </a:spcAft>
              <a:buFont typeface="Arial" pitchFamily="34" charset="0"/>
              <a:buChar char="•"/>
              <a:defRPr/>
            </a:pPr>
            <a:r>
              <a:rPr lang="en-US" sz="2400" dirty="0" smtClean="0">
                <a:solidFill>
                  <a:srgbClr val="FF0000"/>
                </a:solidFill>
              </a:rPr>
              <a:t>GTU asked for proposals which provided</a:t>
            </a:r>
          </a:p>
          <a:p>
            <a:pPr fontAlgn="auto">
              <a:spcAft>
                <a:spcPts val="0"/>
              </a:spcAft>
              <a:buFont typeface="Arial" pitchFamily="34" charset="0"/>
              <a:buNone/>
              <a:defRPr/>
            </a:pPr>
            <a:r>
              <a:rPr lang="en-US" sz="2400" dirty="0" smtClean="0"/>
              <a:t>     A summary of the research proposal, with Technical Description with the expected challenges and other details in 4 pages along with </a:t>
            </a:r>
            <a:endParaRPr lang="en-IN" sz="2400" dirty="0" smtClean="0"/>
          </a:p>
          <a:p>
            <a:pPr lvl="1" fontAlgn="auto">
              <a:spcAft>
                <a:spcPts val="0"/>
              </a:spcAft>
              <a:buFont typeface="Arial" pitchFamily="34" charset="0"/>
              <a:buChar char="–"/>
              <a:defRPr/>
            </a:pPr>
            <a:r>
              <a:rPr lang="en-US" sz="2600" dirty="0" smtClean="0"/>
              <a:t>The Collaboration Plan within the Team, drawn from at least three Colleges </a:t>
            </a:r>
          </a:p>
          <a:p>
            <a:pPr lvl="1" fontAlgn="auto">
              <a:spcAft>
                <a:spcPts val="0"/>
              </a:spcAft>
              <a:buFont typeface="Arial" pitchFamily="34" charset="0"/>
              <a:buChar char="–"/>
              <a:defRPr/>
            </a:pPr>
            <a:r>
              <a:rPr lang="en-US" sz="2600" dirty="0" smtClean="0"/>
              <a:t>The outreach plans with government laboratories or large industries, having interests in the field</a:t>
            </a:r>
            <a:endParaRPr lang="en-IN" sz="2600" dirty="0" smtClean="0"/>
          </a:p>
          <a:p>
            <a:pPr lvl="1" fontAlgn="auto">
              <a:spcAft>
                <a:spcPts val="0"/>
              </a:spcAft>
              <a:buFont typeface="Arial" pitchFamily="34" charset="0"/>
              <a:buChar char="–"/>
              <a:defRPr/>
            </a:pPr>
            <a:r>
              <a:rPr lang="en-US" sz="2600" dirty="0" smtClean="0"/>
              <a:t>The Plans to be relevant to Businesses and Industries (BIs) and other entities of the Society. </a:t>
            </a:r>
            <a:endParaRPr lang="en-IN" sz="2600" dirty="0" smtClean="0"/>
          </a:p>
          <a:p>
            <a:pPr fontAlgn="auto">
              <a:spcAft>
                <a:spcPts val="0"/>
              </a:spcAft>
              <a:buFont typeface="Arial" pitchFamily="34" charset="0"/>
              <a:buChar char="•"/>
              <a:defRPr/>
            </a:pPr>
            <a:endParaRPr lang="en-IN" sz="2400" dirty="0" smtClean="0"/>
          </a:p>
          <a:p>
            <a:pPr fontAlgn="auto">
              <a:spcAft>
                <a:spcPts val="0"/>
              </a:spcAft>
              <a:buFont typeface="Arial" pitchFamily="34" charset="0"/>
              <a:buNone/>
              <a:defRPr/>
            </a:pPr>
            <a:endParaRPr lang="en-IN" sz="2800" dirty="0" smtClean="0"/>
          </a:p>
          <a:p>
            <a:pPr fontAlgn="auto">
              <a:spcAft>
                <a:spcPts val="0"/>
              </a:spcAft>
              <a:buFont typeface="Arial" pitchFamily="34" charset="0"/>
              <a:buNone/>
              <a:defRPr/>
            </a:pPr>
            <a:endParaRPr lang="en-IN" sz="2800" dirty="0" smtClean="0">
              <a:latin typeface="Monotype Corsiva" pitchFamily="66" charset="0"/>
            </a:endParaRPr>
          </a:p>
          <a:p>
            <a:pPr fontAlgn="auto">
              <a:spcAft>
                <a:spcPts val="0"/>
              </a:spcAft>
              <a:buFont typeface="Arial" pitchFamily="34" charset="0"/>
              <a:buChar char="•"/>
              <a:defRPr/>
            </a:pPr>
            <a:endParaRPr lang="en-IN" dirty="0"/>
          </a:p>
        </p:txBody>
      </p:sp>
      <p:sp>
        <p:nvSpPr>
          <p:cNvPr id="4" name="Slide Number Placeholder 3"/>
          <p:cNvSpPr>
            <a:spLocks noGrp="1"/>
          </p:cNvSpPr>
          <p:nvPr>
            <p:ph type="sldNum" sz="quarter" idx="12"/>
          </p:nvPr>
        </p:nvSpPr>
        <p:spPr/>
        <p:txBody>
          <a:bodyPr/>
          <a:lstStyle/>
          <a:p>
            <a:pPr>
              <a:defRPr/>
            </a:pPr>
            <a:fld id="{791567A9-F946-4075-97DE-8E0F33029F13}" type="slidenum">
              <a:rPr lang="en-IN"/>
              <a:pPr>
                <a:defRPr/>
              </a:pPr>
              <a:t>34</a:t>
            </a:fld>
            <a:endParaRPr lang="en-I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t>Need</a:t>
            </a:r>
            <a:endParaRPr lang="en-IN" smtClean="0"/>
          </a:p>
        </p:txBody>
      </p:sp>
      <p:sp>
        <p:nvSpPr>
          <p:cNvPr id="40962" name="Content Placeholder 2"/>
          <p:cNvSpPr>
            <a:spLocks noGrp="1"/>
          </p:cNvSpPr>
          <p:nvPr>
            <p:ph idx="1"/>
          </p:nvPr>
        </p:nvSpPr>
        <p:spPr/>
        <p:txBody>
          <a:bodyPr/>
          <a:lstStyle/>
          <a:p>
            <a:r>
              <a:rPr lang="en-US" smtClean="0"/>
              <a:t>Inbuilt structures which promote networking</a:t>
            </a:r>
          </a:p>
          <a:p>
            <a:r>
              <a:rPr lang="en-US" smtClean="0"/>
              <a:t>Matrix structures, which permit joint/ multiple ways of working as needed</a:t>
            </a:r>
          </a:p>
          <a:p>
            <a:pPr>
              <a:buFont typeface="Arial" charset="0"/>
              <a:buNone/>
            </a:pPr>
            <a:r>
              <a:rPr lang="en-US" smtClean="0"/>
              <a:t>Example: College Development Council may have </a:t>
            </a:r>
            <a:r>
              <a:rPr lang="en-US" smtClean="0">
                <a:latin typeface="Monotype Corsiva" pitchFamily="66" charset="0"/>
              </a:rPr>
              <a:t>Networking Personnel</a:t>
            </a:r>
            <a:r>
              <a:rPr lang="en-US" smtClean="0"/>
              <a:t>, seconded to </a:t>
            </a:r>
          </a:p>
          <a:p>
            <a:pPr marL="1371600" lvl="2" indent="-571500">
              <a:buFont typeface="Arial" charset="0"/>
              <a:buAutoNum type="romanLcParenBoth"/>
            </a:pPr>
            <a:r>
              <a:rPr lang="en-US" smtClean="0"/>
              <a:t>Research &amp; Development, </a:t>
            </a:r>
          </a:p>
          <a:p>
            <a:pPr marL="1371600" lvl="2" indent="-571500">
              <a:buFont typeface="Arial" charset="0"/>
              <a:buAutoNum type="romanLcParenBoth"/>
            </a:pPr>
            <a:r>
              <a:rPr lang="en-US" smtClean="0"/>
              <a:t>Faculties, </a:t>
            </a:r>
          </a:p>
          <a:p>
            <a:pPr marL="1371600" lvl="2" indent="-571500">
              <a:buFont typeface="Arial" charset="0"/>
              <a:buAutoNum type="romanLcParenBoth"/>
            </a:pPr>
            <a:r>
              <a:rPr lang="en-US" smtClean="0"/>
              <a:t>Schools, </a:t>
            </a:r>
          </a:p>
          <a:p>
            <a:pPr marL="1371600" lvl="2" indent="-571500">
              <a:buFont typeface="Arial" charset="0"/>
              <a:buAutoNum type="romanLcParenBoth"/>
            </a:pPr>
            <a:r>
              <a:rPr lang="en-US" smtClean="0"/>
              <a:t>Post-graduate Centers etc</a:t>
            </a:r>
            <a:endParaRPr lang="en-IN" smtClean="0"/>
          </a:p>
        </p:txBody>
      </p:sp>
      <p:sp>
        <p:nvSpPr>
          <p:cNvPr id="4" name="Slide Number Placeholder 3"/>
          <p:cNvSpPr>
            <a:spLocks noGrp="1"/>
          </p:cNvSpPr>
          <p:nvPr>
            <p:ph type="sldNum" sz="quarter" idx="12"/>
          </p:nvPr>
        </p:nvSpPr>
        <p:spPr/>
        <p:txBody>
          <a:bodyPr/>
          <a:lstStyle/>
          <a:p>
            <a:pPr>
              <a:defRPr/>
            </a:pPr>
            <a:fld id="{A2C8CC78-9E47-4885-B55A-117F839097E7}" type="slidenum">
              <a:rPr lang="en-IN"/>
              <a:pPr>
                <a:defRPr/>
              </a:pPr>
              <a:t>35</a:t>
            </a:fld>
            <a:endParaRPr lang="en-I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Regulations for Affiliated Colleges</a:t>
            </a:r>
            <a:endParaRPr lang="en-IN" dirty="0"/>
          </a:p>
        </p:txBody>
      </p:sp>
      <p:sp>
        <p:nvSpPr>
          <p:cNvPr id="3" name="Content Placeholder 2"/>
          <p:cNvSpPr>
            <a:spLocks noGrp="1"/>
          </p:cNvSpPr>
          <p:nvPr>
            <p:ph idx="1"/>
          </p:nvPr>
        </p:nvSpPr>
        <p:spPr>
          <a:xfrm>
            <a:off x="323528" y="1600200"/>
            <a:ext cx="8496944" cy="4525963"/>
          </a:xfrm>
        </p:spPr>
        <p:txBody>
          <a:bodyPr/>
          <a:lstStyle/>
          <a:p>
            <a:r>
              <a:rPr lang="en-US" sz="2400" dirty="0" smtClean="0"/>
              <a:t>Service conditions for the teaching and non-teaching staff: to be enforced by University</a:t>
            </a:r>
          </a:p>
          <a:p>
            <a:pPr lvl="1"/>
            <a:r>
              <a:rPr lang="en-US" dirty="0" smtClean="0"/>
              <a:t>Performance-based increments and other incentives/ </a:t>
            </a:r>
            <a:r>
              <a:rPr lang="en-US" dirty="0" err="1" smtClean="0"/>
              <a:t>dis</a:t>
            </a:r>
            <a:r>
              <a:rPr lang="en-US" dirty="0" smtClean="0"/>
              <a:t>-incentives: To be permitted to Colleges with an over-arching supervision by the University for fairness and transparency</a:t>
            </a:r>
          </a:p>
          <a:p>
            <a:r>
              <a:rPr lang="en-US" sz="2400" dirty="0" smtClean="0"/>
              <a:t>Traditionally the Universities: have rights for allocating examination and other academic duties like sending them on Local Inquiry Committees.  </a:t>
            </a:r>
          </a:p>
          <a:p>
            <a:pPr lvl="1"/>
            <a:r>
              <a:rPr lang="en-US" dirty="0" smtClean="0">
                <a:solidFill>
                  <a:srgbClr val="FF0000"/>
                </a:solidFill>
              </a:rPr>
              <a:t>Additionally the Universities should acquire the rights for deputing them for FDPs and research work</a:t>
            </a:r>
            <a:endParaRPr lang="en-IN" dirty="0">
              <a:solidFill>
                <a:srgbClr val="FF0000"/>
              </a:solidFill>
            </a:endParaRPr>
          </a:p>
        </p:txBody>
      </p:sp>
      <p:sp>
        <p:nvSpPr>
          <p:cNvPr id="4" name="Slide Number Placeholder 3"/>
          <p:cNvSpPr>
            <a:spLocks noGrp="1"/>
          </p:cNvSpPr>
          <p:nvPr>
            <p:ph type="sldNum" sz="quarter" idx="12"/>
          </p:nvPr>
        </p:nvSpPr>
        <p:spPr/>
        <p:txBody>
          <a:bodyPr/>
          <a:lstStyle/>
          <a:p>
            <a:pPr>
              <a:defRPr/>
            </a:pPr>
            <a:fld id="{4FAFB348-B433-4463-B9A3-8F27E8B3550A}" type="slidenum">
              <a:rPr lang="en-IN" smtClean="0"/>
              <a:pPr>
                <a:defRPr/>
              </a:pPr>
              <a:t>36</a:t>
            </a:fld>
            <a:endParaRPr lang="en-IN"/>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Financial </a:t>
            </a:r>
            <a:r>
              <a:rPr lang="en-US" sz="3200" dirty="0" smtClean="0"/>
              <a:t>Regulations and </a:t>
            </a:r>
            <a:br>
              <a:rPr lang="en-US" sz="3200" dirty="0" smtClean="0"/>
            </a:br>
            <a:r>
              <a:rPr lang="en-US" sz="3200" dirty="0" smtClean="0"/>
              <a:t> </a:t>
            </a:r>
            <a:r>
              <a:rPr lang="en-US" sz="3200" dirty="0" smtClean="0"/>
              <a:t>                                   </a:t>
            </a:r>
            <a:r>
              <a:rPr lang="en-US" sz="3200" dirty="0" smtClean="0"/>
              <a:t>Intoxication of power</a:t>
            </a:r>
            <a:endParaRPr lang="en-IN" sz="3200" dirty="0"/>
          </a:p>
        </p:txBody>
      </p:sp>
      <p:sp>
        <p:nvSpPr>
          <p:cNvPr id="3" name="Content Placeholder 2"/>
          <p:cNvSpPr>
            <a:spLocks noGrp="1"/>
          </p:cNvSpPr>
          <p:nvPr>
            <p:ph idx="1"/>
          </p:nvPr>
        </p:nvSpPr>
        <p:spPr/>
        <p:txBody>
          <a:bodyPr/>
          <a:lstStyle/>
          <a:p>
            <a:r>
              <a:rPr lang="en-US" sz="2400" dirty="0" smtClean="0"/>
              <a:t>Traditionally the Universities have charged (</a:t>
            </a:r>
            <a:r>
              <a:rPr lang="en-US" sz="2400" dirty="0" err="1" smtClean="0"/>
              <a:t>i</a:t>
            </a:r>
            <a:r>
              <a:rPr lang="en-US" sz="2400" dirty="0" smtClean="0"/>
              <a:t>) enrolment fees (ii) examination fees (iii) affiliation fee per student.</a:t>
            </a:r>
          </a:p>
          <a:p>
            <a:pPr lvl="1"/>
            <a:r>
              <a:rPr lang="en-US" dirty="0" smtClean="0"/>
              <a:t>For SFIs, the Technological Universities should get about 10% of the fees charged by Colleges for creating common research facilities and for encouraging the appointment of world-class professors in </a:t>
            </a:r>
            <a:r>
              <a:rPr lang="en-US" dirty="0" smtClean="0"/>
              <a:t>Colleges</a:t>
            </a:r>
          </a:p>
          <a:p>
            <a:r>
              <a:rPr lang="en-US" sz="2400" dirty="0" smtClean="0"/>
              <a:t>Powerful bureaucrats and rich SFI managements: Not ready to accept the traditional academic processes of a University by citing their complete control of purse strings</a:t>
            </a:r>
            <a:endParaRPr lang="en-US" sz="2400" dirty="0" smtClean="0"/>
          </a:p>
        </p:txBody>
      </p:sp>
      <p:sp>
        <p:nvSpPr>
          <p:cNvPr id="4" name="Slide Number Placeholder 3"/>
          <p:cNvSpPr>
            <a:spLocks noGrp="1"/>
          </p:cNvSpPr>
          <p:nvPr>
            <p:ph type="sldNum" sz="quarter" idx="12"/>
          </p:nvPr>
        </p:nvSpPr>
        <p:spPr/>
        <p:txBody>
          <a:bodyPr/>
          <a:lstStyle/>
          <a:p>
            <a:pPr>
              <a:defRPr/>
            </a:pPr>
            <a:fld id="{4FAFB348-B433-4463-B9A3-8F27E8B3550A}" type="slidenum">
              <a:rPr lang="en-IN" smtClean="0"/>
              <a:pPr>
                <a:defRPr/>
              </a:pPr>
              <a:t>37</a:t>
            </a:fld>
            <a:endParaRPr lang="en-IN"/>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Autonomy</a:t>
            </a:r>
            <a:endParaRPr lang="en-IN" dirty="0"/>
          </a:p>
        </p:txBody>
      </p:sp>
      <p:sp>
        <p:nvSpPr>
          <p:cNvPr id="3" name="Content Placeholder 2"/>
          <p:cNvSpPr>
            <a:spLocks noGrp="1"/>
          </p:cNvSpPr>
          <p:nvPr>
            <p:ph idx="1"/>
          </p:nvPr>
        </p:nvSpPr>
        <p:spPr>
          <a:xfrm>
            <a:off x="457200" y="1357298"/>
            <a:ext cx="8229600" cy="4768865"/>
          </a:xfrm>
        </p:spPr>
        <p:txBody>
          <a:bodyPr/>
          <a:lstStyle/>
          <a:p>
            <a:r>
              <a:rPr lang="en-US" sz="2400" dirty="0" smtClean="0"/>
              <a:t>Autonomy can help a small institution become world-class, if it has at least a couple of world-class professors in every department. </a:t>
            </a:r>
          </a:p>
          <a:p>
            <a:pPr>
              <a:buNone/>
            </a:pPr>
            <a:r>
              <a:rPr lang="en-US" sz="2400" dirty="0" smtClean="0"/>
              <a:t>     Otherwise it would become a disciplined version of a higher secondary school, which pretends to be an institution of higher learning.</a:t>
            </a:r>
          </a:p>
          <a:p>
            <a:r>
              <a:rPr lang="en-US" sz="2400" dirty="0" smtClean="0"/>
              <a:t>A College has multiple stake-holders: Trustees, local politicians, faculty, students and parents. </a:t>
            </a:r>
          </a:p>
          <a:p>
            <a:pPr>
              <a:buNone/>
            </a:pPr>
            <a:r>
              <a:rPr lang="en-US" sz="2400" dirty="0" smtClean="0"/>
              <a:t>     It is the University, which brings the ideas of (</a:t>
            </a:r>
            <a:r>
              <a:rPr lang="en-US" sz="2400" dirty="0" err="1" smtClean="0"/>
              <a:t>i</a:t>
            </a:r>
            <a:r>
              <a:rPr lang="en-US" sz="2400" dirty="0" smtClean="0"/>
              <a:t>) quality education and (ii) investments for research to the forefront.</a:t>
            </a:r>
          </a:p>
          <a:p>
            <a:pPr>
              <a:buNone/>
            </a:pPr>
            <a:r>
              <a:rPr lang="en-US" sz="2400" dirty="0" smtClean="0"/>
              <a:t>     Other stake-holders have priorities like (</a:t>
            </a:r>
            <a:r>
              <a:rPr lang="en-US" sz="2400" dirty="0" err="1" smtClean="0"/>
              <a:t>i</a:t>
            </a:r>
            <a:r>
              <a:rPr lang="en-US" sz="2400" dirty="0" smtClean="0"/>
              <a:t>) cost-effectiveness and profits, (ii) receipt of parchment, without any hiccups and with a first class etc.</a:t>
            </a:r>
          </a:p>
          <a:p>
            <a:endParaRPr lang="en-IN" sz="2400" dirty="0"/>
          </a:p>
        </p:txBody>
      </p:sp>
      <p:sp>
        <p:nvSpPr>
          <p:cNvPr id="4" name="Slide Number Placeholder 3"/>
          <p:cNvSpPr>
            <a:spLocks noGrp="1"/>
          </p:cNvSpPr>
          <p:nvPr>
            <p:ph type="sldNum" sz="quarter" idx="12"/>
          </p:nvPr>
        </p:nvSpPr>
        <p:spPr/>
        <p:txBody>
          <a:bodyPr/>
          <a:lstStyle/>
          <a:p>
            <a:pPr>
              <a:defRPr/>
            </a:pPr>
            <a:fld id="{4FAFB348-B433-4463-B9A3-8F27E8B3550A}" type="slidenum">
              <a:rPr lang="en-IN" smtClean="0"/>
              <a:pPr>
                <a:defRPr/>
              </a:pPr>
              <a:t>38</a:t>
            </a:fld>
            <a:endParaRPr lang="en-I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Existing Autonomous Colleges/ Deemed Universities</a:t>
            </a:r>
            <a:endParaRPr lang="en-IN" sz="2800" dirty="0"/>
          </a:p>
        </p:txBody>
      </p:sp>
      <p:sp>
        <p:nvSpPr>
          <p:cNvPr id="3" name="Content Placeholder 2"/>
          <p:cNvSpPr>
            <a:spLocks noGrp="1"/>
          </p:cNvSpPr>
          <p:nvPr>
            <p:ph idx="1"/>
          </p:nvPr>
        </p:nvSpPr>
        <p:spPr/>
        <p:txBody>
          <a:bodyPr/>
          <a:lstStyle/>
          <a:p>
            <a:r>
              <a:rPr lang="en-US" sz="2800" dirty="0" smtClean="0"/>
              <a:t>374 Deemed Universities and Autonomous Colleges:</a:t>
            </a:r>
          </a:p>
          <a:p>
            <a:pPr>
              <a:buNone/>
            </a:pPr>
            <a:r>
              <a:rPr lang="en-US" sz="2800" dirty="0" smtClean="0"/>
              <a:t>     --  must work towards bringing world-class education to niche areas  </a:t>
            </a:r>
            <a:r>
              <a:rPr lang="en-US" sz="2800" dirty="0" smtClean="0">
                <a:solidFill>
                  <a:schemeClr val="accent5"/>
                </a:solidFill>
              </a:rPr>
              <a:t>--require a scientific study</a:t>
            </a:r>
          </a:p>
          <a:p>
            <a:r>
              <a:rPr lang="en-US" sz="2800" dirty="0" smtClean="0">
                <a:solidFill>
                  <a:schemeClr val="accent5"/>
                </a:solidFill>
              </a:rPr>
              <a:t>My Opinion: </a:t>
            </a:r>
            <a:r>
              <a:rPr lang="en-US" sz="2800" dirty="0" smtClean="0"/>
              <a:t>Today: In an attempt to become a comprehensive University: </a:t>
            </a:r>
          </a:p>
          <a:p>
            <a:pPr lvl="1"/>
            <a:r>
              <a:rPr lang="en-US" sz="2400" dirty="0" smtClean="0"/>
              <a:t>None is even on the way to be able to compete  with Universities even in Malaysia/ Thailand</a:t>
            </a:r>
          </a:p>
          <a:p>
            <a:pPr lvl="1"/>
            <a:r>
              <a:rPr lang="en-US" sz="2400" dirty="0" smtClean="0"/>
              <a:t>None is able to attract scholars (research students or teachers) from outside India – except one, which has lower costs in India as its USP for attracting foreign students. </a:t>
            </a:r>
          </a:p>
          <a:p>
            <a:pPr lvl="1">
              <a:buNone/>
            </a:pPr>
            <a:r>
              <a:rPr lang="en-US" dirty="0" smtClean="0"/>
              <a:t> </a:t>
            </a:r>
            <a:endParaRPr lang="en-IN" dirty="0" smtClean="0"/>
          </a:p>
          <a:p>
            <a:endParaRPr lang="en-IN" dirty="0"/>
          </a:p>
        </p:txBody>
      </p:sp>
      <p:sp>
        <p:nvSpPr>
          <p:cNvPr id="4" name="Slide Number Placeholder 3"/>
          <p:cNvSpPr>
            <a:spLocks noGrp="1"/>
          </p:cNvSpPr>
          <p:nvPr>
            <p:ph type="sldNum" sz="quarter" idx="12"/>
          </p:nvPr>
        </p:nvSpPr>
        <p:spPr/>
        <p:txBody>
          <a:bodyPr/>
          <a:lstStyle/>
          <a:p>
            <a:pPr>
              <a:defRPr/>
            </a:pPr>
            <a:fld id="{4FAFB348-B433-4463-B9A3-8F27E8B3550A}" type="slidenum">
              <a:rPr lang="en-IN" smtClean="0"/>
              <a:pPr>
                <a:defRPr/>
              </a:pPr>
              <a:t>39</a:t>
            </a:fld>
            <a:endParaRPr lang="en-I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r>
              <a:rPr lang="en-GB" sz="3200" dirty="0" smtClean="0"/>
              <a:t>SJTU: </a:t>
            </a:r>
            <a:r>
              <a:rPr lang="en-GB" sz="2400" dirty="0" smtClean="0">
                <a:solidFill>
                  <a:srgbClr val="2E1FEF"/>
                </a:solidFill>
              </a:rPr>
              <a:t>From QS rank </a:t>
            </a:r>
            <a:r>
              <a:rPr lang="en-GB" sz="2400" b="1" dirty="0" smtClean="0">
                <a:solidFill>
                  <a:srgbClr val="2E1FEF"/>
                </a:solidFill>
              </a:rPr>
              <a:t>179</a:t>
            </a:r>
            <a:r>
              <a:rPr lang="en-GB" sz="2400" dirty="0" smtClean="0">
                <a:solidFill>
                  <a:srgbClr val="2E1FEF"/>
                </a:solidFill>
              </a:rPr>
              <a:t> (2006) to </a:t>
            </a:r>
            <a:r>
              <a:rPr lang="en-GB" sz="2400" b="1" dirty="0" smtClean="0">
                <a:solidFill>
                  <a:srgbClr val="2E1FEF"/>
                </a:solidFill>
              </a:rPr>
              <a:t>125</a:t>
            </a:r>
            <a:r>
              <a:rPr lang="en-GB" sz="2400" dirty="0" smtClean="0">
                <a:solidFill>
                  <a:srgbClr val="2E1FEF"/>
                </a:solidFill>
              </a:rPr>
              <a:t> </a:t>
            </a:r>
            <a:r>
              <a:rPr lang="en-GB" sz="2400" dirty="0" smtClean="0">
                <a:solidFill>
                  <a:srgbClr val="2E1FEF"/>
                </a:solidFill>
              </a:rPr>
              <a:t>(</a:t>
            </a:r>
            <a:r>
              <a:rPr lang="en-GB" sz="2400" dirty="0" smtClean="0">
                <a:solidFill>
                  <a:srgbClr val="2E1FEF"/>
                </a:solidFill>
              </a:rPr>
              <a:t>2012)</a:t>
            </a:r>
            <a:r>
              <a:rPr lang="en-GB" sz="3200" dirty="0" smtClean="0"/>
              <a:t/>
            </a:r>
            <a:br>
              <a:rPr lang="en-GB" sz="3200" dirty="0" smtClean="0"/>
            </a:br>
            <a:r>
              <a:rPr lang="en-GB" sz="3200" dirty="0" smtClean="0"/>
              <a:t>From ARWU rank </a:t>
            </a:r>
            <a:r>
              <a:rPr lang="en-GB" sz="3200" b="1" dirty="0" smtClean="0"/>
              <a:t>450</a:t>
            </a:r>
            <a:r>
              <a:rPr lang="en-GB" sz="3200" dirty="0" smtClean="0"/>
              <a:t> (2003) to </a:t>
            </a:r>
            <a:r>
              <a:rPr lang="en-GB" sz="3200" b="1" dirty="0" smtClean="0"/>
              <a:t>151-200</a:t>
            </a:r>
            <a:r>
              <a:rPr lang="en-GB" sz="3200" dirty="0" smtClean="0"/>
              <a:t>(2012)!</a:t>
            </a:r>
            <a:endParaRPr lang="en-IN" sz="3200" dirty="0" smtClean="0"/>
          </a:p>
        </p:txBody>
      </p:sp>
      <p:sp>
        <p:nvSpPr>
          <p:cNvPr id="22531" name="Content Placeholder 2"/>
          <p:cNvSpPr>
            <a:spLocks noGrp="1"/>
          </p:cNvSpPr>
          <p:nvPr>
            <p:ph sz="quarter" idx="1"/>
          </p:nvPr>
        </p:nvSpPr>
        <p:spPr>
          <a:xfrm>
            <a:off x="612775" y="1371600"/>
            <a:ext cx="8153400" cy="4724400"/>
          </a:xfrm>
        </p:spPr>
        <p:txBody>
          <a:bodyPr/>
          <a:lstStyle/>
          <a:p>
            <a:pPr>
              <a:buFont typeface="Wingdings" pitchFamily="2" charset="2"/>
              <a:buNone/>
            </a:pPr>
            <a:r>
              <a:rPr lang="en-GB" smtClean="0"/>
              <a:t>Characteristics of a world-class university: </a:t>
            </a:r>
          </a:p>
          <a:p>
            <a:r>
              <a:rPr lang="en-GB" sz="2400" smtClean="0"/>
              <a:t>a high concentration of talent, </a:t>
            </a:r>
          </a:p>
          <a:p>
            <a:r>
              <a:rPr lang="en-GB" sz="2400" b="1" smtClean="0"/>
              <a:t>abundance of resources </a:t>
            </a:r>
            <a:r>
              <a:rPr lang="en-GB" sz="2400" smtClean="0"/>
              <a:t>and </a:t>
            </a:r>
            <a:r>
              <a:rPr lang="en-GB" sz="2400" i="1" smtClean="0"/>
              <a:t>autonomy in academic investment</a:t>
            </a:r>
          </a:p>
          <a:p>
            <a:r>
              <a:rPr lang="en-GB" sz="2400" smtClean="0"/>
              <a:t>autonomous governance in </a:t>
            </a:r>
            <a:r>
              <a:rPr lang="en-GB" sz="2400" b="1" smtClean="0"/>
              <a:t>recruitment</a:t>
            </a:r>
            <a:r>
              <a:rPr lang="en-GB" sz="2400" smtClean="0"/>
              <a:t> of </a:t>
            </a:r>
            <a:r>
              <a:rPr lang="en-GB" sz="2400" i="1" smtClean="0"/>
              <a:t>students and faculty</a:t>
            </a:r>
            <a:r>
              <a:rPr lang="en-GB" sz="2400" smtClean="0"/>
              <a:t>, in </a:t>
            </a:r>
            <a:r>
              <a:rPr lang="en-GB" sz="2400" b="1" smtClean="0"/>
              <a:t>learning systems </a:t>
            </a:r>
            <a:r>
              <a:rPr lang="en-GB" sz="2400" smtClean="0"/>
              <a:t>and in </a:t>
            </a:r>
            <a:r>
              <a:rPr lang="en-GB" sz="2400" b="1" smtClean="0"/>
              <a:t>assessment systems </a:t>
            </a:r>
          </a:p>
          <a:p>
            <a:r>
              <a:rPr lang="en-GB" sz="2400" smtClean="0"/>
              <a:t>carries out  education and research in a wide range of disciplines  and </a:t>
            </a:r>
          </a:p>
          <a:p>
            <a:r>
              <a:rPr lang="en-GB" sz="2400" smtClean="0"/>
              <a:t>makes great efforts to serve both national needs and international public good</a:t>
            </a:r>
          </a:p>
          <a:p>
            <a:pPr>
              <a:buFont typeface="Wingdings" pitchFamily="2" charset="2"/>
              <a:buNone/>
            </a:pPr>
            <a:r>
              <a:rPr lang="en-GB" sz="1800" i="1" smtClean="0"/>
              <a:t>Reference: Qi Wang, “Internationalisation of Higher Education and Building World-class universities in Mainland China: a Case of Shanghai Jiao Tong University”, </a:t>
            </a:r>
            <a:r>
              <a:rPr lang="en-GB" sz="1800" i="1" u="sng" smtClean="0">
                <a:hlinkClick r:id="rId3"/>
              </a:rPr>
              <a:t>www.aie.org.cn/link/Strand%203/Wang%20Qi%20(Whole%20Paper).docx</a:t>
            </a:r>
            <a:r>
              <a:rPr lang="en-GB" sz="1800" i="1" smtClean="0"/>
              <a:t>  as of June 30, 2010</a:t>
            </a:r>
            <a:endParaRPr lang="en-IN" sz="1800" i="1" smtClean="0"/>
          </a:p>
          <a:p>
            <a:pPr>
              <a:buFont typeface="Wingdings" pitchFamily="2" charset="2"/>
              <a:buNone/>
            </a:pPr>
            <a:endParaRPr lang="en-GB" smtClean="0"/>
          </a:p>
          <a:p>
            <a:endParaRPr lang="en-IN" smtClean="0"/>
          </a:p>
        </p:txBody>
      </p:sp>
      <p:sp>
        <p:nvSpPr>
          <p:cNvPr id="4" name="Slide Number Placeholder 3"/>
          <p:cNvSpPr>
            <a:spLocks noGrp="1"/>
          </p:cNvSpPr>
          <p:nvPr>
            <p:ph type="sldNum" sz="quarter" idx="12"/>
          </p:nvPr>
        </p:nvSpPr>
        <p:spPr/>
        <p:txBody>
          <a:bodyPr>
            <a:normAutofit/>
          </a:bodyPr>
          <a:lstStyle/>
          <a:p>
            <a:pPr>
              <a:defRPr/>
            </a:pPr>
            <a:fld id="{E0D030C0-3B91-452D-B5C9-43FF977648B3}"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2775" y="228600"/>
            <a:ext cx="8153400" cy="990600"/>
          </a:xfrm>
        </p:spPr>
        <p:txBody>
          <a:bodyPr/>
          <a:lstStyle/>
          <a:p>
            <a:r>
              <a:rPr lang="en-IN" sz="3200" smtClean="0">
                <a:latin typeface="Monotype Corsiva" pitchFamily="66" charset="0"/>
              </a:rPr>
              <a:t>Linking industry, academia </a:t>
            </a:r>
            <a:r>
              <a:rPr lang="en-IN" sz="3200" smtClean="0">
                <a:solidFill>
                  <a:srgbClr val="00B0F0"/>
                </a:solidFill>
                <a:latin typeface="Monotype Corsiva" pitchFamily="66" charset="0"/>
              </a:rPr>
              <a:t>and the informal sector</a:t>
            </a:r>
            <a:r>
              <a:rPr lang="en-IN" sz="3200" smtClean="0">
                <a:latin typeface="Monotype Corsiva" pitchFamily="66" charset="0"/>
              </a:rPr>
              <a:t>: </a:t>
            </a:r>
            <a:br>
              <a:rPr lang="en-IN" sz="3200" smtClean="0">
                <a:latin typeface="Monotype Corsiva" pitchFamily="66" charset="0"/>
              </a:rPr>
            </a:br>
            <a:r>
              <a:rPr lang="en-US" sz="3200" smtClean="0"/>
              <a:t>Collaboration with Industries &amp; Businesses (I&amp;Bs)</a:t>
            </a:r>
            <a:endParaRPr lang="en-IN" sz="3200" smtClean="0"/>
          </a:p>
        </p:txBody>
      </p:sp>
      <p:sp>
        <p:nvSpPr>
          <p:cNvPr id="21507" name="Content Placeholder 2"/>
          <p:cNvSpPr>
            <a:spLocks noGrp="1"/>
          </p:cNvSpPr>
          <p:nvPr>
            <p:ph sz="quarter" idx="1"/>
          </p:nvPr>
        </p:nvSpPr>
        <p:spPr>
          <a:xfrm>
            <a:off x="612775" y="1371600"/>
            <a:ext cx="8153400" cy="4724400"/>
          </a:xfrm>
        </p:spPr>
        <p:txBody>
          <a:bodyPr/>
          <a:lstStyle/>
          <a:p>
            <a:r>
              <a:rPr lang="en-US" sz="2800" dirty="0" smtClean="0"/>
              <a:t>Collaboration: A 2-way process</a:t>
            </a:r>
            <a:endParaRPr lang="en-IN" dirty="0" smtClean="0"/>
          </a:p>
          <a:p>
            <a:pPr>
              <a:buFont typeface="Wingdings" pitchFamily="2" charset="2"/>
              <a:buNone/>
            </a:pPr>
            <a:r>
              <a:rPr lang="en-IN" dirty="0" smtClean="0"/>
              <a:t>I&amp;Bs: would collaborate with Harvard rather than with IIMA</a:t>
            </a:r>
          </a:p>
          <a:p>
            <a:r>
              <a:rPr lang="en-IN" dirty="0" smtClean="0"/>
              <a:t>would allocate R &amp; D projects to IITs and IIMs rather than to the local University</a:t>
            </a:r>
          </a:p>
          <a:p>
            <a:pPr>
              <a:buFont typeface="Wingdings" pitchFamily="2" charset="2"/>
              <a:buNone/>
            </a:pPr>
            <a:r>
              <a:rPr lang="en-IN" dirty="0" smtClean="0"/>
              <a:t>since</a:t>
            </a:r>
          </a:p>
          <a:p>
            <a:pPr>
              <a:buFont typeface="Wingdings" pitchFamily="2" charset="2"/>
              <a:buNone/>
            </a:pPr>
            <a:r>
              <a:rPr lang="en-US" dirty="0" smtClean="0"/>
              <a:t>The collaborations and </a:t>
            </a:r>
            <a:r>
              <a:rPr lang="en-US" dirty="0" smtClean="0">
                <a:solidFill>
                  <a:srgbClr val="00B0F0"/>
                </a:solidFill>
              </a:rPr>
              <a:t>R &amp; D projects are PR exercises and not the ‘felt need’ for I&amp;Bs</a:t>
            </a:r>
          </a:p>
          <a:p>
            <a:r>
              <a:rPr lang="en-US" dirty="0" smtClean="0"/>
              <a:t>GTU: no Seminars; only successful implementation</a:t>
            </a:r>
          </a:p>
          <a:p>
            <a:pPr>
              <a:buNone/>
            </a:pPr>
            <a:endParaRPr lang="en-IN" dirty="0" smtClean="0"/>
          </a:p>
        </p:txBody>
      </p:sp>
      <p:sp>
        <p:nvSpPr>
          <p:cNvPr id="4" name="Slide Number Placeholder 3"/>
          <p:cNvSpPr>
            <a:spLocks noGrp="1"/>
          </p:cNvSpPr>
          <p:nvPr>
            <p:ph type="sldNum" sz="quarter" idx="12"/>
          </p:nvPr>
        </p:nvSpPr>
        <p:spPr/>
        <p:txBody>
          <a:bodyPr>
            <a:normAutofit/>
          </a:bodyPr>
          <a:lstStyle/>
          <a:p>
            <a:pPr>
              <a:defRPr/>
            </a:pPr>
            <a:fld id="{F384424B-977F-4601-B629-1C44F24EB4FE}"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r>
              <a:rPr lang="en-US" sz="3200" smtClean="0"/>
              <a:t>The Secret History of GTU’s Successes</a:t>
            </a:r>
            <a:endParaRPr lang="en-IN" sz="3200" smtClean="0"/>
          </a:p>
        </p:txBody>
      </p:sp>
      <p:sp>
        <p:nvSpPr>
          <p:cNvPr id="22531" name="Content Placeholder 2"/>
          <p:cNvSpPr>
            <a:spLocks noGrp="1"/>
          </p:cNvSpPr>
          <p:nvPr>
            <p:ph sz="quarter" idx="1"/>
          </p:nvPr>
        </p:nvSpPr>
        <p:spPr>
          <a:xfrm>
            <a:off x="612775" y="1600200"/>
            <a:ext cx="8153400" cy="4495800"/>
          </a:xfrm>
        </p:spPr>
        <p:txBody>
          <a:bodyPr/>
          <a:lstStyle/>
          <a:p>
            <a:r>
              <a:rPr lang="en-US" smtClean="0"/>
              <a:t>10</a:t>
            </a:r>
            <a:r>
              <a:rPr lang="en-US" baseline="30000" smtClean="0"/>
              <a:t>th</a:t>
            </a:r>
            <a:r>
              <a:rPr lang="en-US" smtClean="0"/>
              <a:t> July 2010: Forum for Research in Technological Education</a:t>
            </a:r>
          </a:p>
          <a:p>
            <a:r>
              <a:rPr lang="en-US" smtClean="0"/>
              <a:t>13</a:t>
            </a:r>
            <a:r>
              <a:rPr lang="en-US" baseline="30000" smtClean="0"/>
              <a:t>th</a:t>
            </a:r>
            <a:r>
              <a:rPr lang="en-US" smtClean="0"/>
              <a:t> July 2010: MBA Directors Meeting</a:t>
            </a:r>
          </a:p>
          <a:p>
            <a:r>
              <a:rPr lang="en-US" smtClean="0"/>
              <a:t>20</a:t>
            </a:r>
            <a:r>
              <a:rPr lang="en-US" baseline="30000" smtClean="0"/>
              <a:t>th</a:t>
            </a:r>
            <a:r>
              <a:rPr lang="en-US" smtClean="0"/>
              <a:t> July 2010: Meeting with Trustees of Colleges</a:t>
            </a:r>
          </a:p>
          <a:p>
            <a:r>
              <a:rPr lang="en-US" smtClean="0"/>
              <a:t>2</a:t>
            </a:r>
            <a:r>
              <a:rPr lang="en-US" baseline="30000" smtClean="0"/>
              <a:t>nd</a:t>
            </a:r>
            <a:r>
              <a:rPr lang="en-US" smtClean="0"/>
              <a:t> August 2010: Meeting with Big Businesses and Industries    and   </a:t>
            </a:r>
            <a:r>
              <a:rPr lang="en-US" sz="3200" smtClean="0">
                <a:solidFill>
                  <a:schemeClr val="tx2"/>
                </a:solidFill>
              </a:rPr>
              <a:t>launched the project of             </a:t>
            </a:r>
          </a:p>
          <a:p>
            <a:pPr>
              <a:buFont typeface="Wingdings" pitchFamily="2" charset="2"/>
              <a:buNone/>
            </a:pPr>
            <a:r>
              <a:rPr lang="en-US" sz="3200" b="1" smtClean="0">
                <a:solidFill>
                  <a:schemeClr val="tx2"/>
                </a:solidFill>
                <a:latin typeface="Monotype Corsiva" pitchFamily="66" charset="0"/>
              </a:rPr>
              <a:t>                    GTU Innovation Council</a:t>
            </a:r>
            <a:r>
              <a:rPr lang="en-US" sz="3200" smtClean="0">
                <a:solidFill>
                  <a:schemeClr val="tx2"/>
                </a:solidFill>
              </a:rPr>
              <a:t>.</a:t>
            </a:r>
          </a:p>
        </p:txBody>
      </p:sp>
      <p:sp>
        <p:nvSpPr>
          <p:cNvPr id="4" name="Slide Number Placeholder 3"/>
          <p:cNvSpPr>
            <a:spLocks noGrp="1"/>
          </p:cNvSpPr>
          <p:nvPr>
            <p:ph type="sldNum" sz="quarter" idx="12"/>
          </p:nvPr>
        </p:nvSpPr>
        <p:spPr/>
        <p:txBody>
          <a:bodyPr>
            <a:normAutofit/>
          </a:bodyPr>
          <a:lstStyle/>
          <a:p>
            <a:pPr>
              <a:defRPr/>
            </a:pPr>
            <a:fld id="{6B810968-1714-4D3C-BCE1-CDA711C640B5}"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612775" y="228600"/>
            <a:ext cx="8153400" cy="990600"/>
          </a:xfrm>
        </p:spPr>
        <p:txBody>
          <a:bodyPr/>
          <a:lstStyle/>
          <a:p>
            <a:r>
              <a:rPr lang="en-US" smtClean="0"/>
              <a:t>GTU Innovation Council</a:t>
            </a:r>
          </a:p>
        </p:txBody>
      </p:sp>
      <p:sp>
        <p:nvSpPr>
          <p:cNvPr id="40963" name="Content Placeholder 2"/>
          <p:cNvSpPr>
            <a:spLocks noGrp="1"/>
          </p:cNvSpPr>
          <p:nvPr>
            <p:ph sz="quarter" idx="1"/>
          </p:nvPr>
        </p:nvSpPr>
        <p:spPr>
          <a:xfrm>
            <a:off x="612775" y="1600200"/>
            <a:ext cx="8153400" cy="4495800"/>
          </a:xfrm>
        </p:spPr>
        <p:txBody>
          <a:bodyPr rtlCol="0">
            <a:normAutofit fontScale="85000" lnSpcReduction="20000"/>
          </a:bodyPr>
          <a:lstStyle/>
          <a:p>
            <a:pPr fontAlgn="auto">
              <a:spcAft>
                <a:spcPts val="0"/>
              </a:spcAft>
              <a:buFont typeface="Arial" pitchFamily="34" charset="0"/>
              <a:buNone/>
              <a:defRPr/>
            </a:pPr>
            <a:r>
              <a:rPr lang="en-US" b="1" dirty="0" smtClean="0">
                <a:latin typeface="Georgia" pitchFamily="18" charset="0"/>
              </a:rPr>
              <a:t>Mission: </a:t>
            </a:r>
            <a:r>
              <a:rPr lang="en-US" b="1" dirty="0" smtClean="0">
                <a:latin typeface="Georgia" pitchFamily="18" charset="0"/>
                <a:cs typeface="Times New Roman" pitchFamily="18" charset="0"/>
              </a:rPr>
              <a:t>TO BRING THE CULTURE OF </a:t>
            </a:r>
          </a:p>
          <a:p>
            <a:pPr fontAlgn="auto">
              <a:spcAft>
                <a:spcPts val="0"/>
              </a:spcAft>
              <a:buFont typeface="Arial" pitchFamily="34" charset="0"/>
              <a:buNone/>
              <a:defRPr/>
            </a:pPr>
            <a:r>
              <a:rPr lang="en-US" b="1" dirty="0" smtClean="0">
                <a:solidFill>
                  <a:schemeClr val="accent2"/>
                </a:solidFill>
                <a:latin typeface="Georgia" pitchFamily="18" charset="0"/>
                <a:cs typeface="Times New Roman" pitchFamily="18" charset="0"/>
              </a:rPr>
              <a:t>                                  INNOVATION</a:t>
            </a:r>
            <a:r>
              <a:rPr lang="en-US" b="1" dirty="0" smtClean="0">
                <a:latin typeface="Georgia" pitchFamily="18" charset="0"/>
                <a:cs typeface="Times New Roman" pitchFamily="18" charset="0"/>
              </a:rPr>
              <a:t> </a:t>
            </a:r>
          </a:p>
          <a:p>
            <a:pPr fontAlgn="auto">
              <a:spcAft>
                <a:spcPts val="0"/>
              </a:spcAft>
              <a:buFont typeface="Arial" pitchFamily="34" charset="0"/>
              <a:buNone/>
              <a:defRPr/>
            </a:pPr>
            <a:r>
              <a:rPr lang="en-US" sz="2600" b="1" dirty="0" smtClean="0">
                <a:latin typeface="Georgia" pitchFamily="18" charset="0"/>
                <a:cs typeface="Times New Roman" pitchFamily="18" charset="0"/>
              </a:rPr>
              <a:t>         TO BOTH THE INDUSTRY  AND ACADEMIA</a:t>
            </a:r>
          </a:p>
          <a:p>
            <a:pPr fontAlgn="auto">
              <a:spcAft>
                <a:spcPts val="0"/>
              </a:spcAft>
              <a:buNone/>
              <a:defRPr/>
            </a:pPr>
            <a:endParaRPr lang="en-US" dirty="0" smtClean="0"/>
          </a:p>
          <a:p>
            <a:pPr fontAlgn="auto">
              <a:spcAft>
                <a:spcPts val="0"/>
              </a:spcAft>
              <a:buFont typeface="Arial" pitchFamily="34" charset="0"/>
              <a:buChar char="•"/>
              <a:defRPr/>
            </a:pPr>
            <a:r>
              <a:rPr lang="en-US" dirty="0" smtClean="0"/>
              <a:t>GTU Innovation </a:t>
            </a:r>
            <a:r>
              <a:rPr lang="en-US" dirty="0" err="1" smtClean="0"/>
              <a:t>Sankuls</a:t>
            </a:r>
            <a:endParaRPr lang="en-US" dirty="0" smtClean="0"/>
          </a:p>
          <a:p>
            <a:pPr fontAlgn="auto">
              <a:spcAft>
                <a:spcPts val="0"/>
              </a:spcAft>
              <a:buFont typeface="Arial" pitchFamily="34" charset="0"/>
              <a:buChar char="•"/>
              <a:defRPr/>
            </a:pPr>
            <a:r>
              <a:rPr lang="en-US" dirty="0" err="1" smtClean="0"/>
              <a:t>Udisha</a:t>
            </a:r>
            <a:r>
              <a:rPr lang="en-US" dirty="0" smtClean="0"/>
              <a:t> (Universal Development of Integrated Skills through Higher Education) Innovation Clubs</a:t>
            </a:r>
          </a:p>
          <a:p>
            <a:pPr fontAlgn="auto">
              <a:spcAft>
                <a:spcPts val="0"/>
              </a:spcAft>
              <a:buFont typeface="Wingdings" pitchFamily="2" charset="2"/>
              <a:buNone/>
              <a:defRPr/>
            </a:pPr>
            <a:r>
              <a:rPr lang="en-US" sz="2000" i="1" dirty="0" smtClean="0"/>
              <a:t>Reference: </a:t>
            </a:r>
            <a:r>
              <a:rPr lang="en-US" sz="2000" i="1" dirty="0" smtClean="0">
                <a:hlinkClick r:id="rId2"/>
              </a:rPr>
              <a:t>http://www.dnaindia.com/india/report_gujarat-technological-university-club-udisha-will-try-to-bridge-student-industry-gap_1505891</a:t>
            </a:r>
            <a:endParaRPr lang="en-US" sz="2000" i="1" dirty="0" smtClean="0"/>
          </a:p>
          <a:p>
            <a:pPr fontAlgn="auto">
              <a:spcAft>
                <a:spcPts val="0"/>
              </a:spcAft>
              <a:defRPr/>
            </a:pPr>
            <a:r>
              <a:rPr lang="en-US" sz="3300" dirty="0" smtClean="0">
                <a:solidFill>
                  <a:srgbClr val="00B0F0"/>
                </a:solidFill>
              </a:rPr>
              <a:t>15 Grass-root Innovators from villages of Gujarat </a:t>
            </a:r>
            <a:r>
              <a:rPr lang="en-US" sz="3300" dirty="0" smtClean="0"/>
              <a:t>are being invited to our classrooms to inter-act with faculty members and students </a:t>
            </a:r>
          </a:p>
          <a:p>
            <a:pPr fontAlgn="auto">
              <a:spcAft>
                <a:spcPts val="0"/>
              </a:spcAft>
              <a:buFont typeface="Wingdings" pitchFamily="2" charset="2"/>
              <a:buNone/>
              <a:defRPr/>
            </a:pPr>
            <a:endParaRPr lang="en-US" sz="2000" i="1" dirty="0" smtClean="0"/>
          </a:p>
          <a:p>
            <a:pPr fontAlgn="auto">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normAutofit/>
          </a:bodyPr>
          <a:lstStyle/>
          <a:p>
            <a:pPr>
              <a:defRPr/>
            </a:pPr>
            <a:fld id="{E780A688-B4FF-4D15-BC5B-D1C3A0FF73EE}" type="slidenum">
              <a:rPr lang="en-US"/>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457200" y="381000"/>
            <a:ext cx="57150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4" name="Diagram 3"/>
          <p:cNvGraphicFramePr/>
          <p:nvPr/>
        </p:nvGraphicFramePr>
        <p:xfrm>
          <a:off x="6019800" y="381000"/>
          <a:ext cx="31242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2228" name="Rectangle 4"/>
          <p:cNvSpPr>
            <a:spLocks noChangeArrowheads="1"/>
          </p:cNvSpPr>
          <p:nvPr/>
        </p:nvSpPr>
        <p:spPr bwMode="auto">
          <a:xfrm>
            <a:off x="304800" y="5257800"/>
            <a:ext cx="8763000" cy="990600"/>
          </a:xfrm>
          <a:prstGeom prst="rect">
            <a:avLst/>
          </a:prstGeom>
          <a:ln w="9525" algn="ctr">
            <a:noFill/>
            <a:miter lim="800000"/>
            <a:headEnd/>
            <a:tailEnd/>
          </a:ln>
          <a:effectLst>
            <a:glow rad="101600">
              <a:schemeClr val="bg2">
                <a:lumMod val="25000"/>
                <a:alpha val="60000"/>
              </a:schemeClr>
            </a:glow>
          </a:effectLst>
        </p:spPr>
        <p:style>
          <a:lnRef idx="0">
            <a:scrgbClr r="0" g="0" b="0"/>
          </a:lnRef>
          <a:fillRef idx="1003">
            <a:schemeClr val="lt2"/>
          </a:fillRef>
          <a:effectRef idx="0">
            <a:scrgbClr r="0" g="0" b="0"/>
          </a:effectRef>
          <a:fontRef idx="major"/>
        </p:style>
        <p:txBody>
          <a:bodyPr wrap="none"/>
          <a:lstStyle/>
          <a:p>
            <a:pPr algn="ctr" fontAlgn="auto">
              <a:spcBef>
                <a:spcPts val="0"/>
              </a:spcBef>
              <a:spcAft>
                <a:spcPts val="0"/>
              </a:spcAft>
              <a:defRPr/>
            </a:pPr>
            <a:r>
              <a:rPr lang="en-US" b="1" dirty="0">
                <a:solidFill>
                  <a:schemeClr val="bg2">
                    <a:lumMod val="25000"/>
                  </a:schemeClr>
                </a:solidFill>
              </a:rPr>
              <a:t>Mining the young technology minds </a:t>
            </a:r>
            <a:r>
              <a:rPr lang="en-US" b="1" dirty="0"/>
              <a:t>for developing not only discrete </a:t>
            </a:r>
          </a:p>
          <a:p>
            <a:pPr algn="ctr" fontAlgn="auto">
              <a:spcBef>
                <a:spcPts val="0"/>
              </a:spcBef>
              <a:spcAft>
                <a:spcPts val="0"/>
              </a:spcAft>
              <a:defRPr/>
            </a:pPr>
            <a:r>
              <a:rPr lang="en-US" b="1" dirty="0"/>
              <a:t>socially viable Innovations but also a culture of “</a:t>
            </a:r>
            <a:r>
              <a:rPr lang="en-US" b="1" dirty="0" err="1"/>
              <a:t>Samvedana</a:t>
            </a:r>
            <a:r>
              <a:rPr lang="en-US" b="1" dirty="0"/>
              <a:t>” /Compassion </a:t>
            </a:r>
          </a:p>
          <a:p>
            <a:pPr algn="ctr" fontAlgn="auto">
              <a:spcBef>
                <a:spcPts val="0"/>
              </a:spcBef>
              <a:spcAft>
                <a:spcPts val="0"/>
              </a:spcAft>
              <a:defRPr/>
            </a:pPr>
            <a:r>
              <a:rPr lang="en-US" b="1" dirty="0"/>
              <a:t>Driven innovation  pedagogy.</a:t>
            </a:r>
          </a:p>
        </p:txBody>
      </p:sp>
    </p:spTree>
  </p:cSld>
  <p:clrMapOvr>
    <a:masterClrMapping/>
  </p:clrMapOvr>
  <p:transition>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b="1" u="sng" dirty="0" smtClean="0"/>
              <a:t>Engineering Studies</a:t>
            </a:r>
            <a:r>
              <a:rPr lang="en-IN" sz="3200" b="1" dirty="0" smtClean="0"/>
              <a:t>: </a:t>
            </a:r>
            <a:r>
              <a:rPr lang="en-IN" sz="3200" dirty="0" smtClean="0"/>
              <a:t/>
            </a:r>
            <a:br>
              <a:rPr lang="en-IN" sz="3200" dirty="0" smtClean="0"/>
            </a:br>
            <a:r>
              <a:rPr lang="en-IN" sz="3200" b="1" dirty="0" smtClean="0"/>
              <a:t>FINAL YEAR PROJECTS at GTU</a:t>
            </a:r>
            <a:endParaRPr lang="en-IN" sz="3200" dirty="0"/>
          </a:p>
        </p:txBody>
      </p:sp>
      <p:sp>
        <p:nvSpPr>
          <p:cNvPr id="3" name="Content Placeholder 2"/>
          <p:cNvSpPr>
            <a:spLocks noGrp="1"/>
          </p:cNvSpPr>
          <p:nvPr>
            <p:ph idx="1"/>
          </p:nvPr>
        </p:nvSpPr>
        <p:spPr/>
        <p:txBody>
          <a:bodyPr/>
          <a:lstStyle/>
          <a:p>
            <a:pPr>
              <a:buNone/>
            </a:pPr>
            <a:r>
              <a:rPr lang="en-IN" sz="2400" dirty="0" smtClean="0"/>
              <a:t>THE PROTOCOL:</a:t>
            </a:r>
          </a:p>
          <a:p>
            <a:pPr marL="457200" indent="-457200">
              <a:buAutoNum type="arabicParenR"/>
            </a:pPr>
            <a:r>
              <a:rPr lang="en-IN" sz="2400" dirty="0" smtClean="0"/>
              <a:t>a self declaration form - countersigned by either industry  for IDPs or faculty guide for UDPs stating that: </a:t>
            </a:r>
          </a:p>
          <a:p>
            <a:pPr marL="857250" lvl="1" indent="-457200">
              <a:buAutoNum type="arabicParenR"/>
            </a:pPr>
            <a:r>
              <a:rPr lang="en-IN" sz="2000" dirty="0" smtClean="0"/>
              <a:t>The team has followed  ethically practices;</a:t>
            </a:r>
          </a:p>
          <a:p>
            <a:pPr marL="857250" lvl="1" indent="-457200">
              <a:buAutoNum type="arabicParenR"/>
            </a:pPr>
            <a:r>
              <a:rPr lang="en-IN" sz="2000" dirty="0" smtClean="0"/>
              <a:t>The project is not plagiarised but is original work.  (GTU has received 30000 such declaration forms during 12-13.)</a:t>
            </a:r>
          </a:p>
          <a:p>
            <a:pPr>
              <a:buNone/>
            </a:pPr>
            <a:r>
              <a:rPr lang="en-IN" sz="2400" dirty="0" smtClean="0"/>
              <a:t>2) Intensive Exams: Two external examiners plus internal guide plus industry mentor: 30 students a day; Comments from each examiner required for each project; </a:t>
            </a:r>
            <a:r>
              <a:rPr lang="en-US" sz="2400" dirty="0" smtClean="0"/>
              <a:t>Supervision by Deans and </a:t>
            </a:r>
            <a:r>
              <a:rPr lang="en-IN" sz="2400" dirty="0" err="1" smtClean="0"/>
              <a:t>sankul</a:t>
            </a:r>
            <a:r>
              <a:rPr lang="en-IN" sz="2400" dirty="0" smtClean="0"/>
              <a:t> teams</a:t>
            </a:r>
          </a:p>
          <a:p>
            <a:pPr>
              <a:buNone/>
            </a:pPr>
            <a:r>
              <a:rPr lang="en-IN" sz="2400" dirty="0" smtClean="0"/>
              <a:t>3) All projects to be posted on GTU web-site</a:t>
            </a:r>
          </a:p>
          <a:p>
            <a:pPr>
              <a:buNone/>
            </a:pPr>
            <a:r>
              <a:rPr lang="en-IN" sz="2400" dirty="0" smtClean="0"/>
              <a:t>4) Awards to Colleges, which do max original work </a:t>
            </a:r>
          </a:p>
          <a:p>
            <a:pPr>
              <a:buNone/>
            </a:pPr>
            <a:endParaRPr lang="en-IN" sz="2400" dirty="0" smtClean="0"/>
          </a:p>
        </p:txBody>
      </p:sp>
      <p:sp>
        <p:nvSpPr>
          <p:cNvPr id="4" name="Slide Number Placeholder 3"/>
          <p:cNvSpPr>
            <a:spLocks noGrp="1"/>
          </p:cNvSpPr>
          <p:nvPr>
            <p:ph type="sldNum" sz="quarter" idx="12"/>
          </p:nvPr>
        </p:nvSpPr>
        <p:spPr/>
        <p:txBody>
          <a:bodyPr/>
          <a:lstStyle/>
          <a:p>
            <a:pPr>
              <a:defRPr/>
            </a:pPr>
            <a:fld id="{4FAFB348-B433-4463-B9A3-8F27E8B3550A}" type="slidenum">
              <a:rPr lang="en-IN" smtClean="0"/>
              <a:pPr>
                <a:defRPr/>
              </a:pPr>
              <a:t>44</a:t>
            </a:fld>
            <a:endParaRPr lang="en-IN"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12775" y="228600"/>
            <a:ext cx="8153400" cy="990600"/>
          </a:xfrm>
        </p:spPr>
        <p:txBody>
          <a:bodyPr/>
          <a:lstStyle/>
          <a:p>
            <a:r>
              <a:rPr lang="en-US" smtClean="0"/>
              <a:t>Results</a:t>
            </a:r>
            <a:endParaRPr lang="en-IN" smtClean="0"/>
          </a:p>
        </p:txBody>
      </p:sp>
      <p:sp>
        <p:nvSpPr>
          <p:cNvPr id="25603" name="Content Placeholder 2"/>
          <p:cNvSpPr>
            <a:spLocks noGrp="1"/>
          </p:cNvSpPr>
          <p:nvPr>
            <p:ph sz="quarter" idx="1"/>
          </p:nvPr>
        </p:nvSpPr>
        <p:spPr>
          <a:xfrm>
            <a:off x="612775" y="1371600"/>
            <a:ext cx="8153400" cy="4724400"/>
          </a:xfrm>
        </p:spPr>
        <p:txBody>
          <a:bodyPr/>
          <a:lstStyle/>
          <a:p>
            <a:r>
              <a:rPr lang="en-US" sz="2200" smtClean="0"/>
              <a:t>17,000 Final Year projects: evaluated in May-June 2012  ----  73% based on industry problems</a:t>
            </a:r>
          </a:p>
          <a:p>
            <a:r>
              <a:rPr lang="en-US" sz="2200" smtClean="0"/>
              <a:t>1,900 industries have derived benefits from the work, that the students have done</a:t>
            </a:r>
          </a:p>
          <a:p>
            <a:r>
              <a:rPr lang="en-US" sz="2400" smtClean="0">
                <a:solidFill>
                  <a:srgbClr val="FF0000"/>
                </a:solidFill>
              </a:rPr>
              <a:t>NASSCOM Dewang Mehta awards: All three awards of Rs 1 lakh each won by GTU students</a:t>
            </a:r>
          </a:p>
          <a:p>
            <a:r>
              <a:rPr lang="en-US" sz="2200" smtClean="0"/>
              <a:t>Patents: being filed by students, professors, Colleges and SMEs: Reported –177 patents; expected to reach 200 in a few weeks</a:t>
            </a:r>
          </a:p>
          <a:p>
            <a:r>
              <a:rPr lang="en-US" sz="2200" smtClean="0"/>
              <a:t>137 groups have registered with the Student Start-up Support System (S4) of GTU</a:t>
            </a:r>
          </a:p>
          <a:p>
            <a:r>
              <a:rPr lang="en-US" sz="2400" b="1" smtClean="0">
                <a:solidFill>
                  <a:srgbClr val="FF0000"/>
                </a:solidFill>
              </a:rPr>
              <a:t>ASSOCHAM National Excellence Award 2013 for Best Government University for Promoting Industry-Academic Interface, </a:t>
            </a:r>
            <a:r>
              <a:rPr lang="en-US" sz="2400" smtClean="0">
                <a:solidFill>
                  <a:srgbClr val="FF0000"/>
                </a:solidFill>
              </a:rPr>
              <a:t>delivered by</a:t>
            </a:r>
            <a:r>
              <a:rPr lang="en-US" sz="2400" b="1" smtClean="0">
                <a:solidFill>
                  <a:srgbClr val="FF0000"/>
                </a:solidFill>
              </a:rPr>
              <a:t> </a:t>
            </a:r>
            <a:r>
              <a:rPr lang="en-IN" sz="2400" b="1" smtClean="0">
                <a:solidFill>
                  <a:srgbClr val="FF0000"/>
                </a:solidFill>
              </a:rPr>
              <a:t>Dr. M.M.Pallam Raju,</a:t>
            </a:r>
            <a:r>
              <a:rPr lang="en-IN" sz="2400" smtClean="0">
                <a:solidFill>
                  <a:srgbClr val="FF0000"/>
                </a:solidFill>
              </a:rPr>
              <a:t> the Union HRD Minister </a:t>
            </a:r>
          </a:p>
          <a:p>
            <a:r>
              <a:rPr lang="en-US" sz="2400" smtClean="0"/>
              <a:t>  </a:t>
            </a:r>
            <a:endParaRPr lang="en-IN" sz="2400" smtClean="0"/>
          </a:p>
        </p:txBody>
      </p:sp>
      <p:sp>
        <p:nvSpPr>
          <p:cNvPr id="4" name="Slide Number Placeholder 3"/>
          <p:cNvSpPr>
            <a:spLocks noGrp="1"/>
          </p:cNvSpPr>
          <p:nvPr>
            <p:ph type="sldNum" sz="quarter" idx="12"/>
          </p:nvPr>
        </p:nvSpPr>
        <p:spPr/>
        <p:txBody>
          <a:bodyPr>
            <a:normAutofit/>
          </a:bodyPr>
          <a:lstStyle/>
          <a:p>
            <a:pPr>
              <a:defRPr/>
            </a:pPr>
            <a:fld id="{24C477DF-3E20-4BE9-A50F-646E97A37A4A}"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12775" y="228600"/>
            <a:ext cx="8153400" cy="990600"/>
          </a:xfrm>
        </p:spPr>
        <p:txBody>
          <a:bodyPr/>
          <a:lstStyle/>
          <a:p>
            <a:r>
              <a:rPr lang="en-US" smtClean="0"/>
              <a:t>IPR</a:t>
            </a:r>
            <a:endParaRPr lang="en-IN" smtClean="0"/>
          </a:p>
        </p:txBody>
      </p:sp>
      <p:sp>
        <p:nvSpPr>
          <p:cNvPr id="26627" name="Content Placeholder 2"/>
          <p:cNvSpPr>
            <a:spLocks noGrp="1"/>
          </p:cNvSpPr>
          <p:nvPr>
            <p:ph sz="quarter" idx="1"/>
          </p:nvPr>
        </p:nvSpPr>
        <p:spPr>
          <a:xfrm>
            <a:off x="612775" y="1295400"/>
            <a:ext cx="8153400" cy="4800600"/>
          </a:xfrm>
        </p:spPr>
        <p:txBody>
          <a:bodyPr/>
          <a:lstStyle/>
          <a:p>
            <a:r>
              <a:rPr lang="en-US" sz="2600" smtClean="0"/>
              <a:t>Academic Year 2011-12: 2-day Workshops on Patenting in Engineering and Pharmacy: started on Sept 3, 2011</a:t>
            </a:r>
          </a:p>
          <a:p>
            <a:r>
              <a:rPr lang="en-US" sz="2600" smtClean="0"/>
              <a:t>On completion of the projects in 2011-12: Centralized Workshops on Drafting and Filing Provisional Applications: started on 29</a:t>
            </a:r>
            <a:r>
              <a:rPr lang="en-US" sz="2600" baseline="30000" smtClean="0"/>
              <a:t>th</a:t>
            </a:r>
            <a:r>
              <a:rPr lang="en-US" sz="2600" smtClean="0"/>
              <a:t> April 2012</a:t>
            </a:r>
          </a:p>
          <a:p>
            <a:r>
              <a:rPr lang="en-US" sz="2600" smtClean="0"/>
              <a:t>Academic Year 2012-13: 1-day Workshops on Patent Search</a:t>
            </a:r>
          </a:p>
          <a:p>
            <a:pPr lvl="1"/>
            <a:r>
              <a:rPr lang="en-US" smtClean="0"/>
              <a:t>Study of Patents in the area in which the Final Year project is planned -</a:t>
            </a:r>
            <a:r>
              <a:rPr lang="en-IN" smtClean="0"/>
              <a:t> knowledge mining</a:t>
            </a:r>
            <a:endParaRPr lang="en-US" smtClean="0"/>
          </a:p>
          <a:p>
            <a:r>
              <a:rPr lang="en-US" sz="2600" smtClean="0">
                <a:solidFill>
                  <a:srgbClr val="00B0F0"/>
                </a:solidFill>
              </a:rPr>
              <a:t>Student Start-up Support System (S4)</a:t>
            </a:r>
          </a:p>
          <a:p>
            <a:r>
              <a:rPr lang="en-US" sz="2600" smtClean="0">
                <a:solidFill>
                  <a:srgbClr val="00B0F0"/>
                </a:solidFill>
              </a:rPr>
              <a:t>IT Infrastructure Abhiyan</a:t>
            </a:r>
          </a:p>
          <a:p>
            <a:pPr lvl="1">
              <a:buFont typeface="Wingdings 2" pitchFamily="18" charset="2"/>
              <a:buNone/>
            </a:pPr>
            <a:r>
              <a:rPr lang="en-US" smtClean="0"/>
              <a:t>                   </a:t>
            </a:r>
            <a:endParaRPr lang="en-IN" smtClean="0"/>
          </a:p>
        </p:txBody>
      </p:sp>
      <p:sp>
        <p:nvSpPr>
          <p:cNvPr id="4" name="Slide Number Placeholder 3"/>
          <p:cNvSpPr>
            <a:spLocks noGrp="1"/>
          </p:cNvSpPr>
          <p:nvPr>
            <p:ph type="sldNum" sz="quarter" idx="12"/>
          </p:nvPr>
        </p:nvSpPr>
        <p:spPr/>
        <p:txBody>
          <a:bodyPr>
            <a:normAutofit/>
          </a:bodyPr>
          <a:lstStyle/>
          <a:p>
            <a:pPr>
              <a:defRPr/>
            </a:pPr>
            <a:fld id="{022E8B6C-F1AB-4BA3-A529-F55AC3969414}"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2775" y="228600"/>
            <a:ext cx="8153400" cy="990600"/>
          </a:xfrm>
        </p:spPr>
        <p:txBody>
          <a:bodyPr/>
          <a:lstStyle/>
          <a:p>
            <a:r>
              <a:rPr lang="en-US" sz="3200" smtClean="0"/>
              <a:t>Initiating IPR activities: 3</a:t>
            </a:r>
            <a:r>
              <a:rPr lang="en-US" sz="3200" baseline="30000" smtClean="0"/>
              <a:t>rd</a:t>
            </a:r>
            <a:r>
              <a:rPr lang="en-US" sz="3200" smtClean="0"/>
              <a:t> September 2011</a:t>
            </a:r>
            <a:endParaRPr lang="en-IN" sz="3200" smtClean="0"/>
          </a:p>
        </p:txBody>
      </p:sp>
      <p:sp>
        <p:nvSpPr>
          <p:cNvPr id="27651" name="Content Placeholder 2"/>
          <p:cNvSpPr>
            <a:spLocks noGrp="1"/>
          </p:cNvSpPr>
          <p:nvPr>
            <p:ph sz="quarter" idx="1"/>
          </p:nvPr>
        </p:nvSpPr>
        <p:spPr>
          <a:xfrm>
            <a:off x="612775" y="1371600"/>
            <a:ext cx="8153400" cy="4724400"/>
          </a:xfrm>
        </p:spPr>
        <p:txBody>
          <a:bodyPr/>
          <a:lstStyle/>
          <a:p>
            <a:r>
              <a:rPr lang="en-US" sz="2800" smtClean="0"/>
              <a:t>2-days workshop on </a:t>
            </a:r>
            <a:r>
              <a:rPr lang="en-IN" sz="2800" smtClean="0"/>
              <a:t>“Patenting in Pharmaceutical Sciences”:  140 Faculty members</a:t>
            </a:r>
          </a:p>
          <a:p>
            <a:r>
              <a:rPr lang="en-IN" sz="2800" smtClean="0"/>
              <a:t>Five </a:t>
            </a:r>
            <a:r>
              <a:rPr lang="en-US" sz="2800" smtClean="0"/>
              <a:t>2-days workshops on </a:t>
            </a:r>
            <a:r>
              <a:rPr lang="en-IN" sz="2800" smtClean="0"/>
              <a:t>“Patenting in Engineering”:  840 Faculty members</a:t>
            </a:r>
          </a:p>
          <a:p>
            <a:r>
              <a:rPr lang="en-US" sz="2800" smtClean="0"/>
              <a:t>2-days Advanced workshop on </a:t>
            </a:r>
            <a:r>
              <a:rPr lang="en-IN" sz="2800" smtClean="0"/>
              <a:t>“Patent Search &amp; Drafting of Provisional Application”:  124 Faculty members</a:t>
            </a:r>
          </a:p>
          <a:p>
            <a:r>
              <a:rPr lang="en-IN" sz="2800" smtClean="0"/>
              <a:t>1-day workshop on “Filing of Provisional Patent Application</a:t>
            </a:r>
            <a:r>
              <a:rPr lang="en-IN" sz="2800" i="1" smtClean="0"/>
              <a:t>”: </a:t>
            </a:r>
            <a:r>
              <a:rPr lang="en-IN" sz="2800" smtClean="0"/>
              <a:t>25 Faculty members </a:t>
            </a:r>
            <a:r>
              <a:rPr lang="en-IN" sz="2800" i="1" smtClean="0"/>
              <a:t>	</a:t>
            </a:r>
          </a:p>
          <a:p>
            <a:r>
              <a:rPr lang="en-IN" sz="2800" smtClean="0"/>
              <a:t> Eight 1-day workshops on “Patent Search Methodology</a:t>
            </a:r>
            <a:r>
              <a:rPr lang="en-IN" sz="2800" i="1" smtClean="0"/>
              <a:t>”: </a:t>
            </a:r>
            <a:r>
              <a:rPr lang="en-IN" sz="2800" smtClean="0"/>
              <a:t>1,405 Faculty members 	</a:t>
            </a:r>
          </a:p>
          <a:p>
            <a:endParaRPr lang="en-IN" smtClean="0"/>
          </a:p>
        </p:txBody>
      </p:sp>
      <p:sp>
        <p:nvSpPr>
          <p:cNvPr id="4" name="Slide Number Placeholder 3"/>
          <p:cNvSpPr>
            <a:spLocks noGrp="1"/>
          </p:cNvSpPr>
          <p:nvPr>
            <p:ph type="sldNum" sz="quarter" idx="12"/>
          </p:nvPr>
        </p:nvSpPr>
        <p:spPr/>
        <p:txBody>
          <a:bodyPr>
            <a:normAutofit/>
          </a:bodyPr>
          <a:lstStyle/>
          <a:p>
            <a:pPr>
              <a:defRPr/>
            </a:pPr>
            <a:fld id="{764E8A5F-1D93-48BE-A43F-5B8AC5753705}"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228600"/>
            <a:ext cx="8153400" cy="990600"/>
          </a:xfrm>
        </p:spPr>
        <p:txBody>
          <a:bodyPr/>
          <a:lstStyle/>
          <a:p>
            <a:r>
              <a:rPr lang="en-US" sz="3200" smtClean="0"/>
              <a:t>Student Awareness Workshops &amp; </a:t>
            </a:r>
            <a:br>
              <a:rPr lang="en-US" sz="3200" smtClean="0"/>
            </a:br>
            <a:r>
              <a:rPr lang="en-US" sz="3200" smtClean="0"/>
              <a:t>                                     Patent Applications</a:t>
            </a:r>
            <a:endParaRPr lang="en-IN" sz="3200" smtClean="0"/>
          </a:p>
        </p:txBody>
      </p:sp>
      <p:sp>
        <p:nvSpPr>
          <p:cNvPr id="28675" name="Content Placeholder 2"/>
          <p:cNvSpPr>
            <a:spLocks noGrp="1"/>
          </p:cNvSpPr>
          <p:nvPr>
            <p:ph sz="quarter" idx="1"/>
          </p:nvPr>
        </p:nvSpPr>
        <p:spPr>
          <a:xfrm>
            <a:off x="612775" y="1447800"/>
            <a:ext cx="8153400" cy="4648200"/>
          </a:xfrm>
        </p:spPr>
        <p:txBody>
          <a:bodyPr/>
          <a:lstStyle/>
          <a:p>
            <a:pPr marL="514350" indent="-514350">
              <a:buFont typeface="Wingdings" pitchFamily="2" charset="2"/>
              <a:buChar char="v"/>
            </a:pPr>
            <a:r>
              <a:rPr lang="en-US" sz="3200" smtClean="0">
                <a:latin typeface="Times New Roman" pitchFamily="18" charset="0"/>
                <a:cs typeface="Times New Roman" pitchFamily="18" charset="0"/>
              </a:rPr>
              <a:t>Total no. of Awareness workshop conducted for  students……………………………..10</a:t>
            </a:r>
          </a:p>
          <a:p>
            <a:pPr marL="514350" indent="-514350">
              <a:buFont typeface="Wingdings" pitchFamily="2" charset="2"/>
              <a:buChar char="v"/>
            </a:pPr>
            <a:r>
              <a:rPr lang="en-US" sz="3200" smtClean="0">
                <a:latin typeface="Times New Roman" pitchFamily="18" charset="0"/>
                <a:cs typeface="Times New Roman" pitchFamily="18" charset="0"/>
              </a:rPr>
              <a:t>Approximate no. of students, trained in the workshops …………</a:t>
            </a:r>
            <a:r>
              <a:rPr lang="en-US" sz="3200" b="1" smtClean="0">
                <a:latin typeface="Times New Roman" pitchFamily="18" charset="0"/>
                <a:cs typeface="Times New Roman" pitchFamily="18" charset="0"/>
              </a:rPr>
              <a:t>3000</a:t>
            </a:r>
          </a:p>
          <a:p>
            <a:pPr marL="514350" indent="-514350">
              <a:buFont typeface="Wingdings" pitchFamily="2" charset="2"/>
              <a:buChar char="v"/>
            </a:pPr>
            <a:r>
              <a:rPr lang="en-US" sz="3200" smtClean="0">
                <a:latin typeface="Times New Roman" pitchFamily="18" charset="0"/>
                <a:cs typeface="Times New Roman" pitchFamily="18" charset="0"/>
              </a:rPr>
              <a:t>No. of Patents &amp; Copyright Applications filed by GTU faculty, students and colleges… now at 177</a:t>
            </a:r>
          </a:p>
          <a:p>
            <a:pPr marL="514350" indent="-514350">
              <a:buFont typeface="Wingdings" pitchFamily="2" charset="2"/>
              <a:buChar char="v"/>
            </a:pPr>
            <a:r>
              <a:rPr lang="en-US" sz="3200" smtClean="0">
                <a:latin typeface="Times New Roman" pitchFamily="18" charset="0"/>
                <a:cs typeface="Times New Roman" pitchFamily="18" charset="0"/>
              </a:rPr>
              <a:t>Pending Issues: Formation of an IPR Cell at the University and developing an IPR Policy</a:t>
            </a:r>
          </a:p>
        </p:txBody>
      </p:sp>
      <p:sp>
        <p:nvSpPr>
          <p:cNvPr id="4" name="Slide Number Placeholder 3"/>
          <p:cNvSpPr>
            <a:spLocks noGrp="1"/>
          </p:cNvSpPr>
          <p:nvPr>
            <p:ph type="sldNum" sz="quarter" idx="12"/>
          </p:nvPr>
        </p:nvSpPr>
        <p:spPr/>
        <p:txBody>
          <a:bodyPr>
            <a:normAutofit/>
          </a:bodyPr>
          <a:lstStyle/>
          <a:p>
            <a:pPr>
              <a:defRPr/>
            </a:pPr>
            <a:fld id="{A356511F-1C49-4C5A-81C3-164B3C5874CB}"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2775" y="228600"/>
            <a:ext cx="8153400" cy="990600"/>
          </a:xfrm>
        </p:spPr>
        <p:txBody>
          <a:bodyPr/>
          <a:lstStyle/>
          <a:p>
            <a:pPr algn="ctr"/>
            <a:r>
              <a:rPr lang="en-US" b="1" smtClean="0"/>
              <a:t>Millennium Goals:</a:t>
            </a:r>
            <a:br>
              <a:rPr lang="en-US" b="1" smtClean="0"/>
            </a:br>
            <a:r>
              <a:rPr lang="en-US" b="1" smtClean="0"/>
              <a:t>Research Boards</a:t>
            </a:r>
            <a:endParaRPr lang="en-IN" b="1" smtClean="0"/>
          </a:p>
        </p:txBody>
      </p:sp>
      <p:sp>
        <p:nvSpPr>
          <p:cNvPr id="29699" name="Content Placeholder 2"/>
          <p:cNvSpPr>
            <a:spLocks noGrp="1"/>
          </p:cNvSpPr>
          <p:nvPr>
            <p:ph sz="quarter" idx="1"/>
          </p:nvPr>
        </p:nvSpPr>
        <p:spPr>
          <a:xfrm>
            <a:off x="609600" y="1447800"/>
            <a:ext cx="8153400" cy="4648200"/>
          </a:xfrm>
        </p:spPr>
        <p:txBody>
          <a:bodyPr/>
          <a:lstStyle/>
          <a:p>
            <a:pPr lvl="1"/>
            <a:r>
              <a:rPr lang="en-US" sz="2400" dirty="0" smtClean="0"/>
              <a:t>The Board for </a:t>
            </a:r>
            <a:r>
              <a:rPr lang="en-US" sz="2400" dirty="0" err="1" smtClean="0"/>
              <a:t>Rurban</a:t>
            </a:r>
            <a:r>
              <a:rPr lang="en-US" sz="2400" dirty="0" smtClean="0"/>
              <a:t> Technologies, consisting of GTU Institutions in rural areas and </a:t>
            </a:r>
            <a:r>
              <a:rPr lang="en-US" sz="2400" dirty="0" err="1" smtClean="0"/>
              <a:t>mofussil</a:t>
            </a:r>
            <a:r>
              <a:rPr lang="en-US" sz="2400" dirty="0" smtClean="0"/>
              <a:t> towns –</a:t>
            </a:r>
            <a:r>
              <a:rPr lang="en-US" sz="2400" dirty="0" err="1" smtClean="0">
                <a:solidFill>
                  <a:srgbClr val="00B0F0"/>
                </a:solidFill>
              </a:rPr>
              <a:t>Vishwakarma</a:t>
            </a:r>
            <a:r>
              <a:rPr lang="en-US" sz="2400" dirty="0" smtClean="0">
                <a:solidFill>
                  <a:srgbClr val="00B0F0"/>
                </a:solidFill>
              </a:rPr>
              <a:t> </a:t>
            </a:r>
            <a:r>
              <a:rPr lang="en-US" sz="2400" dirty="0" err="1" smtClean="0">
                <a:solidFill>
                  <a:srgbClr val="00B0F0"/>
                </a:solidFill>
              </a:rPr>
              <a:t>Yojana</a:t>
            </a:r>
            <a:r>
              <a:rPr lang="en-US" sz="2400" dirty="0" smtClean="0"/>
              <a:t>: A Pilot project in 75 villages </a:t>
            </a:r>
          </a:p>
          <a:p>
            <a:pPr lvl="1">
              <a:buFont typeface="Wingdings 2" pitchFamily="18" charset="2"/>
              <a:buNone/>
            </a:pPr>
            <a:r>
              <a:rPr lang="en-US" sz="2400" dirty="0" smtClean="0"/>
              <a:t>              A Joint multi-disciplinary project </a:t>
            </a:r>
          </a:p>
          <a:p>
            <a:pPr lvl="1"/>
            <a:r>
              <a:rPr lang="en-IN" sz="2400" dirty="0" smtClean="0">
                <a:solidFill>
                  <a:srgbClr val="00B0F0"/>
                </a:solidFill>
              </a:rPr>
              <a:t>Board </a:t>
            </a:r>
            <a:r>
              <a:rPr lang="en-IN" sz="2400" dirty="0" smtClean="0">
                <a:latin typeface="Monotype Corsiva" pitchFamily="66" charset="0"/>
              </a:rPr>
              <a:t>and </a:t>
            </a:r>
            <a:r>
              <a:rPr lang="en-IN" sz="2400" dirty="0" err="1" smtClean="0">
                <a:latin typeface="Monotype Corsiva" pitchFamily="66" charset="0"/>
              </a:rPr>
              <a:t>Center</a:t>
            </a:r>
            <a:r>
              <a:rPr lang="en-IN" sz="2400" dirty="0" smtClean="0">
                <a:latin typeface="Monotype Corsiva" pitchFamily="66" charset="0"/>
              </a:rPr>
              <a:t> </a:t>
            </a:r>
            <a:r>
              <a:rPr lang="en-IN" sz="2400" dirty="0" smtClean="0">
                <a:solidFill>
                  <a:srgbClr val="00B0F0"/>
                </a:solidFill>
              </a:rPr>
              <a:t>for Environmental and Green techn</a:t>
            </a:r>
            <a:r>
              <a:rPr lang="en-IN" sz="2400" dirty="0" smtClean="0"/>
              <a:t>ologies to study the areas of Recycling and Re-use of treated Sewage, Urban Air Pollution, Renewable Energy Technologies, Cleaner Production towards Sustainable Development etc</a:t>
            </a:r>
          </a:p>
          <a:p>
            <a:pPr lvl="1"/>
            <a:r>
              <a:rPr lang="en-US" sz="2400" dirty="0" smtClean="0">
                <a:solidFill>
                  <a:srgbClr val="00B0F0"/>
                </a:solidFill>
              </a:rPr>
              <a:t>The Board </a:t>
            </a:r>
            <a:r>
              <a:rPr lang="en-IN" sz="2400" dirty="0" smtClean="0">
                <a:latin typeface="Monotype Corsiva" pitchFamily="66" charset="0"/>
              </a:rPr>
              <a:t>and </a:t>
            </a:r>
            <a:r>
              <a:rPr lang="en-IN" sz="2400" dirty="0" err="1" smtClean="0">
                <a:latin typeface="Monotype Corsiva" pitchFamily="66" charset="0"/>
              </a:rPr>
              <a:t>Center</a:t>
            </a:r>
            <a:r>
              <a:rPr lang="en-IN" sz="2400" dirty="0" smtClean="0">
                <a:latin typeface="Monotype Corsiva" pitchFamily="66" charset="0"/>
              </a:rPr>
              <a:t>  </a:t>
            </a:r>
            <a:r>
              <a:rPr lang="en-US" sz="2400" dirty="0" smtClean="0">
                <a:solidFill>
                  <a:srgbClr val="00B0F0"/>
                </a:solidFill>
              </a:rPr>
              <a:t>for Mobile Computing and Wireless Technologies</a:t>
            </a:r>
          </a:p>
          <a:p>
            <a:pPr lvl="1"/>
            <a:r>
              <a:rPr lang="en-US" sz="2400" dirty="0" smtClean="0">
                <a:solidFill>
                  <a:srgbClr val="00B0F0"/>
                </a:solidFill>
              </a:rPr>
              <a:t>GTU-RCSC (R</a:t>
            </a:r>
            <a:r>
              <a:rPr lang="en-IN" sz="2400" dirty="0" err="1" smtClean="0">
                <a:solidFill>
                  <a:srgbClr val="00B0F0"/>
                </a:solidFill>
              </a:rPr>
              <a:t>esearch</a:t>
            </a:r>
            <a:r>
              <a:rPr lang="en-IN" sz="2400" dirty="0" smtClean="0">
                <a:solidFill>
                  <a:srgbClr val="00B0F0"/>
                </a:solidFill>
              </a:rPr>
              <a:t> &amp; Consultancy Services Cell)</a:t>
            </a:r>
            <a:r>
              <a:rPr lang="en-US" sz="2400" dirty="0" smtClean="0">
                <a:solidFill>
                  <a:srgbClr val="00B0F0"/>
                </a:solidFill>
              </a:rPr>
              <a:t> </a:t>
            </a:r>
          </a:p>
          <a:p>
            <a:pPr lvl="1"/>
            <a:r>
              <a:rPr lang="en-US" sz="2400" dirty="0" smtClean="0"/>
              <a:t>Post-Graduate Research Centers</a:t>
            </a:r>
          </a:p>
          <a:p>
            <a:pPr lvl="1"/>
            <a:endParaRPr lang="en-US" sz="2400" dirty="0" smtClean="0"/>
          </a:p>
        </p:txBody>
      </p:sp>
      <p:sp>
        <p:nvSpPr>
          <p:cNvPr id="4" name="Slide Number Placeholder 3"/>
          <p:cNvSpPr>
            <a:spLocks noGrp="1"/>
          </p:cNvSpPr>
          <p:nvPr>
            <p:ph type="sldNum" sz="quarter" idx="12"/>
          </p:nvPr>
        </p:nvSpPr>
        <p:spPr/>
        <p:txBody>
          <a:bodyPr>
            <a:normAutofit/>
          </a:bodyPr>
          <a:lstStyle/>
          <a:p>
            <a:pPr>
              <a:defRPr/>
            </a:pPr>
            <a:fld id="{BAACDD3A-278B-4840-B0A5-04D2ECCC394F}" type="slidenum">
              <a:rPr lang="en-US" smtClean="0"/>
              <a:pPr>
                <a:defRPr/>
              </a:pPr>
              <a:t>49</a:t>
            </a:fld>
            <a:endParaRPr lang="en-US"/>
          </a:p>
        </p:txBody>
      </p:sp>
      <p:sp>
        <p:nvSpPr>
          <p:cNvPr id="5" name="Horizontal Scroll 4"/>
          <p:cNvSpPr/>
          <p:nvPr/>
        </p:nvSpPr>
        <p:spPr>
          <a:xfrm>
            <a:off x="7086600" y="152400"/>
            <a:ext cx="1524000" cy="103346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9702" name="TextBox 5"/>
          <p:cNvSpPr txBox="1">
            <a:spLocks noChangeArrowheads="1"/>
          </p:cNvSpPr>
          <p:nvPr/>
        </p:nvSpPr>
        <p:spPr bwMode="auto">
          <a:xfrm>
            <a:off x="7239000" y="304800"/>
            <a:ext cx="1371600" cy="646113"/>
          </a:xfrm>
          <a:prstGeom prst="rect">
            <a:avLst/>
          </a:prstGeom>
          <a:noFill/>
          <a:ln w="9525">
            <a:noFill/>
            <a:miter lim="800000"/>
            <a:headEnd/>
            <a:tailEnd/>
          </a:ln>
        </p:spPr>
        <p:txBody>
          <a:bodyPr>
            <a:spAutoFit/>
          </a:bodyPr>
          <a:lstStyle/>
          <a:p>
            <a:r>
              <a:rPr lang="en-US"/>
              <a:t>working together </a:t>
            </a:r>
            <a:endParaRPr lang="en-I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American Perspective</a:t>
            </a:r>
            <a:br>
              <a:rPr lang="en-US" dirty="0" smtClean="0"/>
            </a:br>
            <a:r>
              <a:rPr lang="en-US" sz="1600" i="1" dirty="0" smtClean="0"/>
              <a:t>Reference: ‘Why is Harvard #1?’ by </a:t>
            </a:r>
            <a:r>
              <a:rPr lang="en-US" sz="1600" i="1" dirty="0" err="1" smtClean="0"/>
              <a:t>Shailendra</a:t>
            </a:r>
            <a:r>
              <a:rPr lang="en-US" sz="1600" i="1" dirty="0" smtClean="0"/>
              <a:t> Raj Mehta, an IIMA White paper </a:t>
            </a:r>
            <a:r>
              <a:rPr lang="en-US" sz="1600" i="1" dirty="0" err="1" smtClean="0"/>
              <a:t>dt</a:t>
            </a:r>
            <a:r>
              <a:rPr lang="en-US" sz="1600" i="1" dirty="0" smtClean="0"/>
              <a:t> 5</a:t>
            </a:r>
            <a:r>
              <a:rPr lang="en-US" sz="1600" i="1" baseline="30000" dirty="0" smtClean="0"/>
              <a:t>th</a:t>
            </a:r>
            <a:r>
              <a:rPr lang="en-US" sz="1600" i="1" dirty="0" smtClean="0"/>
              <a:t> April 2012</a:t>
            </a:r>
            <a:endParaRPr lang="en-IN" sz="1600" i="1" dirty="0"/>
          </a:p>
        </p:txBody>
      </p:sp>
      <p:sp>
        <p:nvSpPr>
          <p:cNvPr id="3" name="Content Placeholder 2"/>
          <p:cNvSpPr>
            <a:spLocks noGrp="1"/>
          </p:cNvSpPr>
          <p:nvPr>
            <p:ph idx="1"/>
          </p:nvPr>
        </p:nvSpPr>
        <p:spPr>
          <a:xfrm>
            <a:off x="457200" y="1412776"/>
            <a:ext cx="8229600" cy="4713387"/>
          </a:xfrm>
        </p:spPr>
        <p:txBody>
          <a:bodyPr/>
          <a:lstStyle/>
          <a:p>
            <a:pPr>
              <a:buNone/>
            </a:pPr>
            <a:r>
              <a:rPr lang="en-IN" sz="2400" dirty="0" smtClean="0"/>
              <a:t>Universities are more competitive and autonomous if they: to quote  (</a:t>
            </a:r>
            <a:r>
              <a:rPr lang="en-IN" sz="2400" dirty="0" err="1" smtClean="0"/>
              <a:t>Aghion</a:t>
            </a:r>
            <a:r>
              <a:rPr lang="en-IN" sz="2400" dirty="0" smtClean="0"/>
              <a:t>, </a:t>
            </a:r>
            <a:r>
              <a:rPr lang="en-IN" sz="2400" dirty="0" err="1" smtClean="0"/>
              <a:t>Dewatripont</a:t>
            </a:r>
            <a:r>
              <a:rPr lang="en-IN" sz="2400" dirty="0" smtClean="0"/>
              <a:t> et al. 2010) page 20: </a:t>
            </a:r>
          </a:p>
          <a:p>
            <a:pPr>
              <a:buNone/>
            </a:pPr>
            <a:r>
              <a:rPr lang="en-IN" sz="2000" dirty="0" smtClean="0"/>
              <a:t>1. “do not need to seek government approval of their budget,  </a:t>
            </a:r>
          </a:p>
          <a:p>
            <a:pPr>
              <a:buNone/>
            </a:pPr>
            <a:r>
              <a:rPr lang="en-IN" sz="2000" dirty="0" smtClean="0"/>
              <a:t>2.select their baccalaureate students in a manner independent  of the government,  </a:t>
            </a:r>
          </a:p>
          <a:p>
            <a:pPr>
              <a:buNone/>
            </a:pPr>
            <a:r>
              <a:rPr lang="en-IN" sz="2000" dirty="0" smtClean="0"/>
              <a:t>3.pay faculty flexibly rather than based on a centralized seniority/rank‐based scale,  </a:t>
            </a:r>
          </a:p>
          <a:p>
            <a:pPr>
              <a:buNone/>
            </a:pPr>
            <a:r>
              <a:rPr lang="en-IN" sz="2000" dirty="0" smtClean="0"/>
              <a:t>4. control their hiring internally, </a:t>
            </a:r>
          </a:p>
          <a:p>
            <a:pPr>
              <a:buNone/>
            </a:pPr>
            <a:r>
              <a:rPr lang="en-IN" sz="2000" dirty="0" smtClean="0"/>
              <a:t>5. have low endogamy,  </a:t>
            </a:r>
          </a:p>
          <a:p>
            <a:pPr>
              <a:buNone/>
            </a:pPr>
            <a:r>
              <a:rPr lang="en-IN" sz="2000" dirty="0" smtClean="0"/>
              <a:t>6. own their own buildings,  </a:t>
            </a:r>
          </a:p>
          <a:p>
            <a:pPr>
              <a:buNone/>
            </a:pPr>
            <a:r>
              <a:rPr lang="en-IN" sz="2000" dirty="0" smtClean="0"/>
              <a:t>7. set their own curriculum,  </a:t>
            </a:r>
          </a:p>
          <a:p>
            <a:pPr>
              <a:buNone/>
            </a:pPr>
            <a:r>
              <a:rPr lang="en-IN" sz="2000" dirty="0" smtClean="0"/>
              <a:t>8.have a relatively low </a:t>
            </a:r>
            <a:r>
              <a:rPr lang="en-IN" sz="2000" dirty="0" smtClean="0"/>
              <a:t>%age</a:t>
            </a:r>
            <a:r>
              <a:rPr lang="en-IN" sz="2000" dirty="0" smtClean="0"/>
              <a:t> of their budget form core government </a:t>
            </a:r>
            <a:r>
              <a:rPr lang="en-IN" sz="2000" dirty="0" smtClean="0"/>
              <a:t>funds</a:t>
            </a:r>
            <a:endParaRPr lang="en-IN" sz="2000" dirty="0" smtClean="0"/>
          </a:p>
          <a:p>
            <a:pPr>
              <a:buNone/>
            </a:pPr>
            <a:r>
              <a:rPr lang="en-IN" sz="2000" dirty="0" smtClean="0"/>
              <a:t>9.have a relatively high percentage of their budget from competitive research grants.” </a:t>
            </a:r>
          </a:p>
          <a:p>
            <a:endParaRPr lang="en-IN" sz="2400" dirty="0"/>
          </a:p>
        </p:txBody>
      </p:sp>
      <p:sp>
        <p:nvSpPr>
          <p:cNvPr id="4" name="Slide Number Placeholder 3"/>
          <p:cNvSpPr>
            <a:spLocks noGrp="1"/>
          </p:cNvSpPr>
          <p:nvPr>
            <p:ph type="sldNum" sz="quarter" idx="12"/>
          </p:nvPr>
        </p:nvSpPr>
        <p:spPr/>
        <p:txBody>
          <a:bodyPr/>
          <a:lstStyle/>
          <a:p>
            <a:pPr>
              <a:defRPr/>
            </a:pPr>
            <a:fld id="{4FAFB348-B433-4463-B9A3-8F27E8B3550A}" type="slidenum">
              <a:rPr lang="en-IN" smtClean="0"/>
              <a:pPr>
                <a:defRPr/>
              </a:pPr>
              <a:t>5</a:t>
            </a:fld>
            <a:endParaRPr lang="en-IN"/>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12775" y="228600"/>
            <a:ext cx="8153400" cy="990600"/>
          </a:xfrm>
        </p:spPr>
        <p:txBody>
          <a:bodyPr/>
          <a:lstStyle/>
          <a:p>
            <a:r>
              <a:rPr lang="en-US" sz="3200" smtClean="0"/>
              <a:t>New Post-Graduate Research Centers </a:t>
            </a:r>
            <a:r>
              <a:rPr lang="en-US" sz="3600" smtClean="0"/>
              <a:t>               </a:t>
            </a:r>
            <a:endParaRPr lang="en-IN" sz="3600" smtClean="0"/>
          </a:p>
        </p:txBody>
      </p:sp>
      <p:sp>
        <p:nvSpPr>
          <p:cNvPr id="22531" name="Content Placeholder 2"/>
          <p:cNvSpPr>
            <a:spLocks noGrp="1"/>
          </p:cNvSpPr>
          <p:nvPr>
            <p:ph sz="quarter" idx="1"/>
          </p:nvPr>
        </p:nvSpPr>
        <p:spPr>
          <a:xfrm>
            <a:off x="612775" y="1295400"/>
            <a:ext cx="8153400" cy="4800600"/>
          </a:xfrm>
        </p:spPr>
        <p:txBody>
          <a:bodyPr/>
          <a:lstStyle/>
          <a:p>
            <a:pPr>
              <a:defRPr/>
            </a:pPr>
            <a:r>
              <a:rPr lang="en-IN" sz="2400" dirty="0" err="1" smtClean="0"/>
              <a:t>Centers</a:t>
            </a:r>
            <a:r>
              <a:rPr lang="en-IN" sz="2400" dirty="0" smtClean="0"/>
              <a:t> for studies in the areas of </a:t>
            </a:r>
          </a:p>
          <a:p>
            <a:pPr marL="1143000" lvl="2" indent="-457200">
              <a:buFont typeface="Wingdings" pitchFamily="2" charset="2"/>
              <a:buNone/>
              <a:defRPr/>
            </a:pPr>
            <a:r>
              <a:rPr lang="en-IN" dirty="0" smtClean="0"/>
              <a:t>1. Business Ethics and CSR    2. Financial Services</a:t>
            </a:r>
          </a:p>
          <a:p>
            <a:pPr marL="1143000" lvl="2" indent="-457200">
              <a:buFont typeface="Wingdings" pitchFamily="2" charset="2"/>
              <a:buNone/>
              <a:defRPr/>
            </a:pPr>
            <a:r>
              <a:rPr lang="en-IN" dirty="0" smtClean="0"/>
              <a:t>3. Governance Systems in businesses, industries, universities, hospitals, mass transportation systems, NGOs and governments</a:t>
            </a:r>
          </a:p>
          <a:p>
            <a:pPr lvl="2">
              <a:buFont typeface="Wingdings" pitchFamily="2" charset="2"/>
              <a:buNone/>
              <a:defRPr/>
            </a:pPr>
            <a:r>
              <a:rPr lang="en-US" dirty="0" smtClean="0"/>
              <a:t>4. Global Business Studies      5. Marketing Excellence</a:t>
            </a:r>
            <a:endParaRPr lang="en-IN" dirty="0" smtClean="0"/>
          </a:p>
          <a:p>
            <a:pPr>
              <a:defRPr/>
            </a:pPr>
            <a:r>
              <a:rPr lang="en-US" sz="2400" dirty="0" smtClean="0"/>
              <a:t>Center for Technology Education, Public Policy and Universities of the 21</a:t>
            </a:r>
            <a:r>
              <a:rPr lang="en-US" sz="2400" baseline="30000" dirty="0" smtClean="0"/>
              <a:t>st</a:t>
            </a:r>
            <a:r>
              <a:rPr lang="en-US" sz="2400" dirty="0" smtClean="0"/>
              <a:t>  century </a:t>
            </a:r>
          </a:p>
          <a:p>
            <a:pPr>
              <a:defRPr/>
            </a:pPr>
            <a:r>
              <a:rPr lang="en-US" sz="2400" dirty="0" smtClean="0"/>
              <a:t>Centers for </a:t>
            </a:r>
            <a:r>
              <a:rPr lang="en-IN" sz="2400" dirty="0" smtClean="0"/>
              <a:t>studies in the areas of</a:t>
            </a:r>
            <a:r>
              <a:rPr lang="en-US" sz="2400" dirty="0" smtClean="0"/>
              <a:t>  1. Cyber Security</a:t>
            </a:r>
            <a:endParaRPr lang="en-IN" sz="2400" dirty="0" smtClean="0"/>
          </a:p>
          <a:p>
            <a:pPr lvl="2">
              <a:buFont typeface="Wingdings" pitchFamily="2" charset="2"/>
              <a:buNone/>
              <a:defRPr/>
            </a:pPr>
            <a:r>
              <a:rPr lang="en-US" dirty="0" smtClean="0"/>
              <a:t>2.Environment &amp; Energy Efficiency Tools (CE3T)</a:t>
            </a:r>
            <a:endParaRPr lang="en-IN" dirty="0" smtClean="0"/>
          </a:p>
          <a:p>
            <a:pPr lvl="2">
              <a:buFont typeface="Wingdings" pitchFamily="2" charset="2"/>
              <a:buNone/>
              <a:defRPr/>
            </a:pPr>
            <a:r>
              <a:rPr lang="en-US" dirty="0" smtClean="0"/>
              <a:t>3. Infrastructure, transportation and water management  (CITWM) </a:t>
            </a:r>
          </a:p>
          <a:p>
            <a:pPr lvl="2">
              <a:buFont typeface="Wingdings" pitchFamily="2" charset="2"/>
              <a:buNone/>
              <a:defRPr/>
            </a:pPr>
            <a:r>
              <a:rPr lang="en-US" dirty="0" smtClean="0"/>
              <a:t>4. Pharmaceutical Studies &amp; Drug Delivery Technologies </a:t>
            </a:r>
            <a:endParaRPr lang="en-IN" dirty="0" smtClean="0"/>
          </a:p>
          <a:p>
            <a:pPr>
              <a:defRPr/>
            </a:pPr>
            <a:endParaRPr lang="en-IN" dirty="0" smtClean="0"/>
          </a:p>
        </p:txBody>
      </p:sp>
      <p:sp>
        <p:nvSpPr>
          <p:cNvPr id="4" name="Slide Number Placeholder 3"/>
          <p:cNvSpPr>
            <a:spLocks noGrp="1"/>
          </p:cNvSpPr>
          <p:nvPr>
            <p:ph type="sldNum" sz="quarter" idx="12"/>
          </p:nvPr>
        </p:nvSpPr>
        <p:spPr/>
        <p:txBody>
          <a:bodyPr>
            <a:normAutofit/>
          </a:bodyPr>
          <a:lstStyle/>
          <a:p>
            <a:pPr>
              <a:defRPr/>
            </a:pPr>
            <a:fld id="{8D392002-D8B7-43C0-952D-0515FC8806BC}" type="slidenum">
              <a:rPr lang="en-US" smtClean="0"/>
              <a:pPr>
                <a:defRPr/>
              </a:pPr>
              <a:t>50</a:t>
            </a:fld>
            <a:endParaRPr lang="en-US"/>
          </a:p>
        </p:txBody>
      </p:sp>
      <p:pic>
        <p:nvPicPr>
          <p:cNvPr id="30725" name="Picture 2"/>
          <p:cNvPicPr>
            <a:picLocks noChangeAspect="1" noChangeArrowheads="1"/>
          </p:cNvPicPr>
          <p:nvPr/>
        </p:nvPicPr>
        <p:blipFill>
          <a:blip r:embed="rId2" cstate="print"/>
          <a:srcRect/>
          <a:stretch>
            <a:fillRect/>
          </a:stretch>
        </p:blipFill>
        <p:spPr bwMode="auto">
          <a:xfrm>
            <a:off x="6781800" y="152400"/>
            <a:ext cx="2181225" cy="1433513"/>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612775" y="228600"/>
            <a:ext cx="8153400" cy="990600"/>
          </a:xfrm>
        </p:spPr>
        <p:txBody>
          <a:bodyPr/>
          <a:lstStyle/>
          <a:p>
            <a:r>
              <a:rPr lang="en-US" smtClean="0"/>
              <a:t>Sectoral Innovation Councils</a:t>
            </a:r>
            <a:endParaRPr lang="en-IN" smtClean="0"/>
          </a:p>
        </p:txBody>
      </p:sp>
      <p:sp>
        <p:nvSpPr>
          <p:cNvPr id="100355" name="Content Placeholder 2"/>
          <p:cNvSpPr>
            <a:spLocks noGrp="1"/>
          </p:cNvSpPr>
          <p:nvPr>
            <p:ph sz="quarter" idx="1"/>
          </p:nvPr>
        </p:nvSpPr>
        <p:spPr>
          <a:xfrm>
            <a:off x="612775" y="1371600"/>
            <a:ext cx="8153400" cy="4724400"/>
          </a:xfrm>
        </p:spPr>
        <p:txBody>
          <a:bodyPr/>
          <a:lstStyle/>
          <a:p>
            <a:pPr>
              <a:buFont typeface="Wingdings" pitchFamily="2" charset="2"/>
              <a:buNone/>
            </a:pPr>
            <a:r>
              <a:rPr lang="en-US" smtClean="0"/>
              <a:t>Bring together</a:t>
            </a:r>
          </a:p>
          <a:p>
            <a:r>
              <a:rPr lang="en-US" sz="2400" smtClean="0"/>
              <a:t>Researchers and Developers,</a:t>
            </a:r>
          </a:p>
          <a:p>
            <a:r>
              <a:rPr lang="en-US" sz="2400" smtClean="0"/>
              <a:t>Faculty members from all over Gujarat,</a:t>
            </a:r>
          </a:p>
          <a:p>
            <a:r>
              <a:rPr lang="en-US" sz="2400" smtClean="0"/>
              <a:t>Professionals from the industry </a:t>
            </a:r>
            <a:r>
              <a:rPr lang="en-US" sz="2400" i="1" smtClean="0"/>
              <a:t>– associated with IDPs, </a:t>
            </a:r>
            <a:r>
              <a:rPr lang="en-US" sz="2400" smtClean="0"/>
              <a:t> and </a:t>
            </a:r>
          </a:p>
          <a:p>
            <a:r>
              <a:rPr lang="en-US" sz="2400" smtClean="0"/>
              <a:t>Mentors from the entire world</a:t>
            </a:r>
          </a:p>
          <a:p>
            <a:pPr>
              <a:buFont typeface="Wingdings" pitchFamily="2" charset="2"/>
              <a:buNone/>
            </a:pPr>
            <a:r>
              <a:rPr lang="en-US" smtClean="0"/>
              <a:t>to work jointly </a:t>
            </a:r>
          </a:p>
          <a:p>
            <a:r>
              <a:rPr lang="en-US" sz="2400" smtClean="0"/>
              <a:t>to successfully develop innovative products and processes </a:t>
            </a:r>
            <a:r>
              <a:rPr lang="en-US" sz="2400" i="1" smtClean="0"/>
              <a:t>– (for the Final Year Projects) and </a:t>
            </a:r>
          </a:p>
          <a:p>
            <a:r>
              <a:rPr lang="en-US" sz="2400" smtClean="0"/>
              <a:t>to identify new but relevant research problems for post-graduate students.  </a:t>
            </a:r>
            <a:endParaRPr lang="en-IN" sz="2400" smtClean="0"/>
          </a:p>
        </p:txBody>
      </p:sp>
      <p:sp>
        <p:nvSpPr>
          <p:cNvPr id="4" name="Slide Number Placeholder 3"/>
          <p:cNvSpPr>
            <a:spLocks noGrp="1"/>
          </p:cNvSpPr>
          <p:nvPr>
            <p:ph type="sldNum" sz="quarter" idx="12"/>
          </p:nvPr>
        </p:nvSpPr>
        <p:spPr/>
        <p:txBody>
          <a:bodyPr>
            <a:normAutofit/>
          </a:bodyPr>
          <a:lstStyle/>
          <a:p>
            <a:pPr>
              <a:defRPr/>
            </a:pPr>
            <a:fld id="{09D592F6-7A4D-4414-81FE-184727B296D8}" type="slidenum">
              <a:rPr lang="en-US" smtClean="0"/>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12775" y="228600"/>
            <a:ext cx="8153400" cy="990600"/>
          </a:xfrm>
        </p:spPr>
        <p:txBody>
          <a:bodyPr/>
          <a:lstStyle/>
          <a:p>
            <a:r>
              <a:rPr lang="en-IN" sz="3200" b="1" dirty="0" smtClean="0"/>
              <a:t>Post-graduate Teaching                     </a:t>
            </a:r>
            <a:endParaRPr lang="en-IN" sz="3200" dirty="0" smtClean="0"/>
          </a:p>
        </p:txBody>
      </p:sp>
      <p:sp>
        <p:nvSpPr>
          <p:cNvPr id="35843" name="Content Placeholder 2"/>
          <p:cNvSpPr>
            <a:spLocks noGrp="1"/>
          </p:cNvSpPr>
          <p:nvPr>
            <p:ph sz="quarter" idx="1"/>
          </p:nvPr>
        </p:nvSpPr>
        <p:spPr>
          <a:xfrm>
            <a:off x="612775" y="1600200"/>
            <a:ext cx="8153400" cy="4495800"/>
          </a:xfrm>
        </p:spPr>
        <p:txBody>
          <a:bodyPr/>
          <a:lstStyle/>
          <a:p>
            <a:r>
              <a:rPr lang="en-IN" sz="3100" dirty="0" smtClean="0"/>
              <a:t>ME Dissertation Review: A unique step to improve the quality of thesis;</a:t>
            </a:r>
          </a:p>
          <a:p>
            <a:r>
              <a:rPr lang="en-IN" sz="3100" dirty="0" smtClean="0"/>
              <a:t>Adjunct Professors and 112 (Virtual) Co-Supervisors</a:t>
            </a:r>
          </a:p>
          <a:p>
            <a:r>
              <a:rPr lang="en-IN" sz="3100" dirty="0" smtClean="0"/>
              <a:t>Practice-oriented ME programs: </a:t>
            </a:r>
          </a:p>
          <a:p>
            <a:pPr>
              <a:buFont typeface="Wingdings" pitchFamily="2" charset="2"/>
              <a:buNone/>
            </a:pPr>
            <a:endParaRPr lang="en-IN" sz="3100" dirty="0" smtClean="0"/>
          </a:p>
          <a:p>
            <a:pPr lvl="1"/>
            <a:r>
              <a:rPr lang="en-IN" sz="2800" dirty="0" smtClean="0"/>
              <a:t>VLSI Design and Embedded Systems</a:t>
            </a:r>
          </a:p>
          <a:p>
            <a:pPr lvl="1"/>
            <a:r>
              <a:rPr lang="en-IN" sz="2800" dirty="0" smtClean="0"/>
              <a:t>Mobile Computing and Wireless Technologies</a:t>
            </a:r>
          </a:p>
          <a:p>
            <a:pPr lvl="1"/>
            <a:r>
              <a:rPr lang="en-IN" sz="2800" dirty="0" smtClean="0"/>
              <a:t>Cyber Security     </a:t>
            </a:r>
          </a:p>
          <a:p>
            <a:pPr>
              <a:buNone/>
            </a:pPr>
            <a:endParaRPr lang="en-IN" dirty="0" smtClean="0"/>
          </a:p>
        </p:txBody>
      </p:sp>
      <p:sp>
        <p:nvSpPr>
          <p:cNvPr id="4" name="Slide Number Placeholder 3"/>
          <p:cNvSpPr>
            <a:spLocks noGrp="1"/>
          </p:cNvSpPr>
          <p:nvPr>
            <p:ph type="sldNum" sz="quarter" idx="12"/>
          </p:nvPr>
        </p:nvSpPr>
        <p:spPr/>
        <p:txBody>
          <a:bodyPr>
            <a:normAutofit/>
          </a:bodyPr>
          <a:lstStyle/>
          <a:p>
            <a:pPr>
              <a:defRPr/>
            </a:pPr>
            <a:fld id="{6B8C0542-9FAC-4A86-BD65-65D4FB7B1DD2}" type="slidenum">
              <a:rPr lang="en-US" smtClean="0"/>
              <a:pPr>
                <a:defRPr/>
              </a:pPr>
              <a:t>52</a:t>
            </a:fld>
            <a:endParaRPr lang="en-US"/>
          </a:p>
        </p:txBody>
      </p:sp>
      <p:pic>
        <p:nvPicPr>
          <p:cNvPr id="35845" name="Picture 2"/>
          <p:cNvPicPr>
            <a:picLocks noChangeAspect="1" noChangeArrowheads="1"/>
          </p:cNvPicPr>
          <p:nvPr/>
        </p:nvPicPr>
        <p:blipFill>
          <a:blip r:embed="rId2" cstate="print"/>
          <a:srcRect/>
          <a:stretch>
            <a:fillRect/>
          </a:stretch>
        </p:blipFill>
        <p:spPr bwMode="auto">
          <a:xfrm>
            <a:off x="6096000" y="0"/>
            <a:ext cx="2181225" cy="1495425"/>
          </a:xfrm>
          <a:prstGeom prst="rect">
            <a:avLst/>
          </a:prstGeom>
          <a:noFill/>
          <a:ln w="9525">
            <a:noFill/>
            <a:miter lim="800000"/>
            <a:headEnd/>
            <a:tailEnd/>
          </a:ln>
        </p:spPr>
      </p:pic>
      <p:sp>
        <p:nvSpPr>
          <p:cNvPr id="6" name="Horizontal Scroll 5"/>
          <p:cNvSpPr/>
          <p:nvPr/>
        </p:nvSpPr>
        <p:spPr>
          <a:xfrm>
            <a:off x="2438400" y="3657600"/>
            <a:ext cx="3962400" cy="103346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35847" name="TextBox 6"/>
          <p:cNvSpPr txBox="1">
            <a:spLocks noChangeArrowheads="1"/>
          </p:cNvSpPr>
          <p:nvPr/>
        </p:nvSpPr>
        <p:spPr bwMode="auto">
          <a:xfrm>
            <a:off x="2590800" y="3810000"/>
            <a:ext cx="3810000" cy="646113"/>
          </a:xfrm>
          <a:prstGeom prst="rect">
            <a:avLst/>
          </a:prstGeom>
          <a:noFill/>
          <a:ln w="9525">
            <a:noFill/>
            <a:miter lim="800000"/>
            <a:headEnd/>
            <a:tailEnd/>
          </a:ln>
        </p:spPr>
        <p:txBody>
          <a:bodyPr>
            <a:spAutoFit/>
          </a:bodyPr>
          <a:lstStyle/>
          <a:p>
            <a:r>
              <a:rPr lang="en-US"/>
              <a:t>Successful Collaboration with partners from outside the University</a:t>
            </a:r>
            <a:endParaRPr lang="en-IN"/>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12775" y="228600"/>
            <a:ext cx="8153400" cy="990600"/>
          </a:xfrm>
        </p:spPr>
        <p:txBody>
          <a:bodyPr/>
          <a:lstStyle/>
          <a:p>
            <a:r>
              <a:rPr lang="en-US" sz="3200" smtClean="0"/>
              <a:t>Objective: </a:t>
            </a:r>
            <a:br>
              <a:rPr lang="en-US" sz="3200" smtClean="0"/>
            </a:br>
            <a:r>
              <a:rPr lang="en-US" sz="3200" smtClean="0"/>
              <a:t>       In 5 years, GTU’s theses must be world-class.</a:t>
            </a:r>
            <a:endParaRPr lang="en-IN" sz="3200" smtClean="0"/>
          </a:p>
        </p:txBody>
      </p:sp>
      <p:sp>
        <p:nvSpPr>
          <p:cNvPr id="36867" name="Content Placeholder 2"/>
          <p:cNvSpPr>
            <a:spLocks noGrp="1"/>
          </p:cNvSpPr>
          <p:nvPr>
            <p:ph sz="quarter" idx="1"/>
          </p:nvPr>
        </p:nvSpPr>
        <p:spPr>
          <a:xfrm>
            <a:off x="612775" y="1524000"/>
            <a:ext cx="8153400" cy="4572000"/>
          </a:xfrm>
        </p:spPr>
        <p:txBody>
          <a:bodyPr/>
          <a:lstStyle/>
          <a:p>
            <a:r>
              <a:rPr lang="en-US" sz="2400" smtClean="0"/>
              <a:t>At Master’s thesis, three centralized open presentations are required:</a:t>
            </a:r>
          </a:p>
          <a:p>
            <a:pPr lvl="1"/>
            <a:r>
              <a:rPr lang="en-US" sz="2100" smtClean="0"/>
              <a:t>Dissertation Phase I: For reviewing Literature survey</a:t>
            </a:r>
          </a:p>
          <a:p>
            <a:pPr lvl="1"/>
            <a:r>
              <a:rPr lang="en-US" sz="2100" smtClean="0"/>
              <a:t>Research Week</a:t>
            </a:r>
          </a:p>
          <a:p>
            <a:pPr lvl="1"/>
            <a:r>
              <a:rPr lang="en-US" sz="2100" smtClean="0"/>
              <a:t>Defense</a:t>
            </a:r>
          </a:p>
          <a:p>
            <a:r>
              <a:rPr lang="en-US" sz="2400" smtClean="0">
                <a:solidFill>
                  <a:srgbClr val="FF0000"/>
                </a:solidFill>
              </a:rPr>
              <a:t>Literature Survey presentation of 2012: Observation by one professor from an IIT and another professor from NIT: “Literature survey of most of the students was becoming comprehensive, as compared to the situation in the first year.” </a:t>
            </a:r>
          </a:p>
          <a:p>
            <a:r>
              <a:rPr lang="en-US" sz="2400" smtClean="0">
                <a:solidFill>
                  <a:srgbClr val="FF0000"/>
                </a:solidFill>
              </a:rPr>
              <a:t>Research Week of 2013: Dr Arun Somani, a professor from Iowa State University, USA reviewed 27 thesis at GTU. He said that ‘at least 50% of these thesis were of American standard’.</a:t>
            </a:r>
            <a:endParaRPr lang="en-IN" sz="2400" smtClean="0">
              <a:solidFill>
                <a:srgbClr val="FF0000"/>
              </a:solidFill>
            </a:endParaRPr>
          </a:p>
          <a:p>
            <a:pPr>
              <a:buFont typeface="Wingdings" pitchFamily="2" charset="2"/>
              <a:buNone/>
            </a:pPr>
            <a:r>
              <a:rPr lang="en-US" sz="2400" smtClean="0"/>
              <a:t> </a:t>
            </a:r>
            <a:endParaRPr lang="en-IN" sz="2400" smtClean="0"/>
          </a:p>
          <a:p>
            <a:endParaRPr lang="en-IN" sz="2400" smtClean="0"/>
          </a:p>
        </p:txBody>
      </p:sp>
      <p:sp>
        <p:nvSpPr>
          <p:cNvPr id="4" name="Slide Number Placeholder 3"/>
          <p:cNvSpPr>
            <a:spLocks noGrp="1"/>
          </p:cNvSpPr>
          <p:nvPr>
            <p:ph type="sldNum" sz="quarter" idx="12"/>
          </p:nvPr>
        </p:nvSpPr>
        <p:spPr/>
        <p:txBody>
          <a:bodyPr>
            <a:normAutofit/>
          </a:bodyPr>
          <a:lstStyle/>
          <a:p>
            <a:pPr>
              <a:defRPr/>
            </a:pPr>
            <a:fld id="{12C615F2-C8B0-4D5B-A7B7-531896594563}" type="slidenum">
              <a:rPr lang="en-US" smtClean="0"/>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12775" y="228600"/>
            <a:ext cx="8153400" cy="990600"/>
          </a:xfrm>
        </p:spPr>
        <p:txBody>
          <a:bodyPr/>
          <a:lstStyle/>
          <a:p>
            <a:r>
              <a:rPr lang="en-US" sz="3200" smtClean="0"/>
              <a:t>Objective: </a:t>
            </a:r>
            <a:r>
              <a:rPr lang="en-US" sz="3200" b="1" smtClean="0"/>
              <a:t>Leadership in Learning Outcomes</a:t>
            </a:r>
            <a:endParaRPr lang="en-US" sz="3200" smtClean="0"/>
          </a:p>
        </p:txBody>
      </p:sp>
      <p:sp>
        <p:nvSpPr>
          <p:cNvPr id="37891" name="Content Placeholder 2"/>
          <p:cNvSpPr>
            <a:spLocks noGrp="1"/>
          </p:cNvSpPr>
          <p:nvPr>
            <p:ph sz="quarter" idx="1"/>
          </p:nvPr>
        </p:nvSpPr>
        <p:spPr>
          <a:xfrm>
            <a:off x="609600" y="1219200"/>
            <a:ext cx="8153400" cy="4953000"/>
          </a:xfrm>
        </p:spPr>
        <p:txBody>
          <a:bodyPr/>
          <a:lstStyle/>
          <a:p>
            <a:r>
              <a:rPr lang="en-US" sz="2400" smtClean="0"/>
              <a:t>Continuously up-dated curriculum in all the fields –with strong inputs from industries:</a:t>
            </a:r>
          </a:p>
          <a:p>
            <a:pPr lvl="1"/>
            <a:r>
              <a:rPr lang="en-IN" sz="2400" smtClean="0"/>
              <a:t>Created or updated new syllabi for 1200 courses during the last few months.  -- STARTED WORKING TOGETHER   </a:t>
            </a:r>
          </a:p>
          <a:p>
            <a:r>
              <a:rPr lang="en-US" sz="2400" smtClean="0">
                <a:solidFill>
                  <a:srgbClr val="FF0000"/>
                </a:solidFill>
              </a:rPr>
              <a:t>World Education Award 2013 for GTU’s project on Active Learning &amp; Creating Excitement in Classes, Labs and Workshops </a:t>
            </a:r>
            <a:endParaRPr lang="en-IN" sz="2400" smtClean="0">
              <a:solidFill>
                <a:srgbClr val="FF0000"/>
              </a:solidFill>
            </a:endParaRPr>
          </a:p>
          <a:p>
            <a:r>
              <a:rPr lang="en-US" sz="2000" smtClean="0"/>
              <a:t>Introduction of Choice Based Credit System (CBCS) – which makes it possible for a student to apply for credit for work done at other Universities </a:t>
            </a:r>
            <a:r>
              <a:rPr lang="en-US" sz="2000" smtClean="0">
                <a:sym typeface="Wingdings" pitchFamily="2" charset="2"/>
              </a:rPr>
              <a:t> </a:t>
            </a:r>
            <a:r>
              <a:rPr lang="en-US" sz="2000" smtClean="0">
                <a:latin typeface="Algerian" pitchFamily="82" charset="0"/>
                <a:sym typeface="Wingdings" pitchFamily="2" charset="2"/>
              </a:rPr>
              <a:t>Flexibility, as required by professionals in business/ industries</a:t>
            </a:r>
            <a:endParaRPr lang="en-IN" sz="2000" smtClean="0">
              <a:latin typeface="Algerian" pitchFamily="82" charset="0"/>
            </a:endParaRPr>
          </a:p>
          <a:p>
            <a:endParaRPr lang="en-IN" smtClean="0"/>
          </a:p>
        </p:txBody>
      </p:sp>
      <p:sp>
        <p:nvSpPr>
          <p:cNvPr id="4" name="Slide Number Placeholder 3"/>
          <p:cNvSpPr>
            <a:spLocks noGrp="1"/>
          </p:cNvSpPr>
          <p:nvPr>
            <p:ph type="sldNum" sz="quarter" idx="12"/>
          </p:nvPr>
        </p:nvSpPr>
        <p:spPr/>
        <p:txBody>
          <a:bodyPr>
            <a:normAutofit/>
          </a:bodyPr>
          <a:lstStyle/>
          <a:p>
            <a:pPr>
              <a:defRPr/>
            </a:pPr>
            <a:fld id="{2ECF7567-3989-412C-B85B-584F2C17B509}" type="slidenum">
              <a:rPr lang="en-US" smtClean="0"/>
              <a:pPr>
                <a:defRPr/>
              </a:pPr>
              <a:t>54</a:t>
            </a:fld>
            <a:endParaRPr lang="en-US"/>
          </a:p>
        </p:txBody>
      </p:sp>
      <p:sp>
        <p:nvSpPr>
          <p:cNvPr id="5" name="Horizontal Scroll 4"/>
          <p:cNvSpPr/>
          <p:nvPr/>
        </p:nvSpPr>
        <p:spPr>
          <a:xfrm>
            <a:off x="1600200" y="5334000"/>
            <a:ext cx="6324600" cy="103346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6" name="TextBox 5"/>
          <p:cNvSpPr txBox="1"/>
          <p:nvPr/>
        </p:nvSpPr>
        <p:spPr>
          <a:xfrm>
            <a:off x="1676400" y="5486400"/>
            <a:ext cx="6172200" cy="646331"/>
          </a:xfrm>
          <a:prstGeom prst="rect">
            <a:avLst/>
          </a:prstGeom>
          <a:noFill/>
        </p:spPr>
        <p:txBody>
          <a:bodyPr>
            <a:spAutoFit/>
          </a:bodyPr>
          <a:lstStyle/>
          <a:p>
            <a:pPr>
              <a:defRPr/>
            </a:pPr>
            <a:r>
              <a:rPr lang="en-US" b="1" dirty="0">
                <a:latin typeface="Curlz MT" pitchFamily="82" charset="0"/>
              </a:rPr>
              <a:t>INVITATION </a:t>
            </a:r>
            <a:r>
              <a:rPr lang="en-US" b="1" dirty="0">
                <a:latin typeface="+mn-lt"/>
              </a:rPr>
              <a:t>– to those with an interest in rigorous scientific </a:t>
            </a:r>
            <a:r>
              <a:rPr lang="en-US" b="1" dirty="0" smtClean="0">
                <a:latin typeface="+mn-lt"/>
              </a:rPr>
              <a:t>work-  Come </a:t>
            </a:r>
            <a:r>
              <a:rPr lang="en-US" b="1" dirty="0">
                <a:latin typeface="+mn-lt"/>
              </a:rPr>
              <a:t>&amp; work at GTU for Master’s and Doctoral work.</a:t>
            </a:r>
            <a:endParaRPr lang="en-IN" b="1" dirty="0">
              <a:latin typeface="+mn-l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12775" y="228600"/>
            <a:ext cx="8153400" cy="990600"/>
          </a:xfrm>
        </p:spPr>
        <p:txBody>
          <a:bodyPr/>
          <a:lstStyle/>
          <a:p>
            <a:r>
              <a:rPr lang="en-US" sz="3600" smtClean="0"/>
              <a:t>Swami Vivekanand FDP </a:t>
            </a:r>
            <a:br>
              <a:rPr lang="en-US" sz="3600" smtClean="0"/>
            </a:br>
            <a:r>
              <a:rPr lang="en-US" sz="3600" smtClean="0"/>
              <a:t>        Contributor Personality Developement</a:t>
            </a:r>
            <a:endParaRPr lang="en-IN" sz="3600" smtClean="0"/>
          </a:p>
        </p:txBody>
      </p:sp>
      <p:sp>
        <p:nvSpPr>
          <p:cNvPr id="38915" name="Content Placeholder 2"/>
          <p:cNvSpPr>
            <a:spLocks noGrp="1"/>
          </p:cNvSpPr>
          <p:nvPr>
            <p:ph sz="quarter" idx="1"/>
          </p:nvPr>
        </p:nvSpPr>
        <p:spPr>
          <a:xfrm>
            <a:off x="612775" y="1600200"/>
            <a:ext cx="8153400" cy="4495800"/>
          </a:xfrm>
        </p:spPr>
        <p:txBody>
          <a:bodyPr/>
          <a:lstStyle/>
          <a:p>
            <a:pPr>
              <a:buFont typeface="Wingdings" pitchFamily="2" charset="2"/>
              <a:buNone/>
            </a:pPr>
            <a:endParaRPr lang="en-US" smtClean="0"/>
          </a:p>
          <a:p>
            <a:endParaRPr lang="en-US" smtClean="0"/>
          </a:p>
          <a:p>
            <a:r>
              <a:rPr lang="en-US" smtClean="0"/>
              <a:t>implemented in 2012 </a:t>
            </a:r>
          </a:p>
          <a:p>
            <a:r>
              <a:rPr lang="en-US" smtClean="0"/>
              <a:t>from January 2012 – Dec 2012: 750 teachers trained</a:t>
            </a:r>
          </a:p>
          <a:p>
            <a:r>
              <a:rPr lang="en-US" smtClean="0"/>
              <a:t>110,000 students have gone thorugh the course in one year</a:t>
            </a:r>
          </a:p>
          <a:p>
            <a:r>
              <a:rPr lang="en-US" smtClean="0"/>
              <a:t>Gautam Adani: donated Rs 1.15 crores for the program</a:t>
            </a:r>
          </a:p>
          <a:p>
            <a:endParaRPr lang="en-IN" smtClean="0"/>
          </a:p>
        </p:txBody>
      </p:sp>
      <p:sp>
        <p:nvSpPr>
          <p:cNvPr id="4" name="Slide Number Placeholder 3"/>
          <p:cNvSpPr>
            <a:spLocks noGrp="1"/>
          </p:cNvSpPr>
          <p:nvPr>
            <p:ph type="sldNum" sz="quarter" idx="12"/>
          </p:nvPr>
        </p:nvSpPr>
        <p:spPr/>
        <p:txBody>
          <a:bodyPr>
            <a:normAutofit/>
          </a:bodyPr>
          <a:lstStyle/>
          <a:p>
            <a:pPr>
              <a:defRPr/>
            </a:pPr>
            <a:fld id="{929A9ABE-CC42-4D74-8F8C-E6BEF770E5CD}" type="slidenum">
              <a:rPr lang="en-US" smtClean="0"/>
              <a:pPr>
                <a:defRPr/>
              </a:pPr>
              <a:t>55</a:t>
            </a:fld>
            <a:endParaRPr lang="en-US"/>
          </a:p>
        </p:txBody>
      </p:sp>
      <p:sp>
        <p:nvSpPr>
          <p:cNvPr id="5" name="Horizontal Scroll 4"/>
          <p:cNvSpPr/>
          <p:nvPr/>
        </p:nvSpPr>
        <p:spPr>
          <a:xfrm>
            <a:off x="1524000" y="1676400"/>
            <a:ext cx="1828800" cy="103346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38918" name="TextBox 5"/>
          <p:cNvSpPr txBox="1">
            <a:spLocks noChangeArrowheads="1"/>
          </p:cNvSpPr>
          <p:nvPr/>
        </p:nvSpPr>
        <p:spPr bwMode="auto">
          <a:xfrm>
            <a:off x="1676400" y="1828800"/>
            <a:ext cx="1752600" cy="646113"/>
          </a:xfrm>
          <a:prstGeom prst="rect">
            <a:avLst/>
          </a:prstGeom>
          <a:noFill/>
          <a:ln w="9525">
            <a:noFill/>
            <a:miter lim="800000"/>
            <a:headEnd/>
            <a:tailEnd/>
          </a:ln>
        </p:spPr>
        <p:txBody>
          <a:bodyPr>
            <a:spAutoFit/>
          </a:bodyPr>
          <a:lstStyle/>
          <a:p>
            <a:r>
              <a:rPr lang="en-US"/>
              <a:t>An Example of Collaboration</a:t>
            </a:r>
            <a:endParaRPr lang="en-IN"/>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612775" y="228600"/>
            <a:ext cx="8153400" cy="990600"/>
          </a:xfrm>
        </p:spPr>
        <p:txBody>
          <a:bodyPr/>
          <a:lstStyle/>
          <a:p>
            <a:r>
              <a:rPr lang="en-US" smtClean="0"/>
              <a:t>Three Skills Councils</a:t>
            </a:r>
            <a:endParaRPr lang="en-IN" smtClean="0"/>
          </a:p>
        </p:txBody>
      </p:sp>
      <p:sp>
        <p:nvSpPr>
          <p:cNvPr id="101379" name="Content Placeholder 2"/>
          <p:cNvSpPr>
            <a:spLocks noGrp="1"/>
          </p:cNvSpPr>
          <p:nvPr>
            <p:ph sz="quarter" idx="1"/>
          </p:nvPr>
        </p:nvSpPr>
        <p:spPr>
          <a:xfrm>
            <a:off x="612775" y="1447800"/>
            <a:ext cx="8153400" cy="4648200"/>
          </a:xfrm>
        </p:spPr>
        <p:txBody>
          <a:bodyPr/>
          <a:lstStyle/>
          <a:p>
            <a:r>
              <a:rPr lang="en-US" sz="2400" smtClean="0"/>
              <a:t>GTU Council for Financial Services with 12 Sectoral Panels </a:t>
            </a:r>
          </a:p>
          <a:p>
            <a:r>
              <a:rPr lang="en-US" sz="2400" smtClean="0"/>
              <a:t>GTU Council for Marketing with 7 Sectoral Panels </a:t>
            </a:r>
          </a:p>
          <a:p>
            <a:r>
              <a:rPr lang="en-US" sz="2400" smtClean="0"/>
              <a:t>GTU Council for HR &amp; Organizational Structures with 8 Sectoral Panels</a:t>
            </a:r>
          </a:p>
          <a:p>
            <a:pPr>
              <a:buFont typeface="Wingdings" pitchFamily="2" charset="2"/>
              <a:buNone/>
            </a:pPr>
            <a:r>
              <a:rPr lang="en-US" sz="2400" smtClean="0"/>
              <a:t>Each Sectoral Panel is co-chaired by a Director of an MBA College and a leading industry professional. </a:t>
            </a:r>
          </a:p>
          <a:p>
            <a:pPr>
              <a:buFont typeface="Wingdings" pitchFamily="2" charset="2"/>
              <a:buNone/>
            </a:pPr>
            <a:r>
              <a:rPr lang="en-US" sz="2400" smtClean="0"/>
              <a:t>A Secoral Panel: works </a:t>
            </a:r>
          </a:p>
          <a:p>
            <a:r>
              <a:rPr lang="en-US" sz="2000" smtClean="0"/>
              <a:t>to define the skills and certifications required by a professional in its area of interest;</a:t>
            </a:r>
          </a:p>
          <a:p>
            <a:r>
              <a:rPr lang="en-US" sz="2000" smtClean="0"/>
              <a:t>to help GTU develop a close and continuing inter-action with professionals;</a:t>
            </a:r>
          </a:p>
          <a:p>
            <a:r>
              <a:rPr lang="en-US" sz="2000" smtClean="0"/>
              <a:t>to help students of Business Studies in obtaining placements for immersion studies.     </a:t>
            </a:r>
            <a:endParaRPr lang="en-IN" sz="2000" smtClean="0"/>
          </a:p>
          <a:p>
            <a:endParaRPr lang="en-IN" smtClean="0"/>
          </a:p>
          <a:p>
            <a:endParaRPr lang="en-IN" smtClean="0"/>
          </a:p>
        </p:txBody>
      </p:sp>
      <p:sp>
        <p:nvSpPr>
          <p:cNvPr id="4" name="Slide Number Placeholder 3"/>
          <p:cNvSpPr>
            <a:spLocks noGrp="1"/>
          </p:cNvSpPr>
          <p:nvPr>
            <p:ph type="sldNum" sz="quarter" idx="12"/>
          </p:nvPr>
        </p:nvSpPr>
        <p:spPr/>
        <p:txBody>
          <a:bodyPr>
            <a:normAutofit/>
          </a:bodyPr>
          <a:lstStyle/>
          <a:p>
            <a:pPr>
              <a:defRPr/>
            </a:pPr>
            <a:fld id="{0D54411C-208C-4E6F-B536-5EC7D723B197}" type="slidenum">
              <a:rPr lang="en-US" smtClean="0"/>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12775" y="228600"/>
            <a:ext cx="8153400" cy="990600"/>
          </a:xfrm>
        </p:spPr>
        <p:txBody>
          <a:bodyPr/>
          <a:lstStyle/>
          <a:p>
            <a:r>
              <a:rPr lang="en-US" smtClean="0"/>
              <a:t/>
            </a:r>
            <a:br>
              <a:rPr lang="en-US" smtClean="0"/>
            </a:br>
            <a:r>
              <a:rPr lang="en-US" smtClean="0"/>
              <a:t>Awards during 2013</a:t>
            </a:r>
            <a:br>
              <a:rPr lang="en-US" smtClean="0"/>
            </a:br>
            <a:endParaRPr lang="en-IN" smtClean="0"/>
          </a:p>
        </p:txBody>
      </p:sp>
      <p:sp>
        <p:nvSpPr>
          <p:cNvPr id="41987" name="Content Placeholder 2"/>
          <p:cNvSpPr>
            <a:spLocks noGrp="1"/>
          </p:cNvSpPr>
          <p:nvPr>
            <p:ph sz="quarter" idx="1"/>
          </p:nvPr>
        </p:nvSpPr>
        <p:spPr>
          <a:xfrm>
            <a:off x="612775" y="1295400"/>
            <a:ext cx="8153400" cy="4800600"/>
          </a:xfrm>
        </p:spPr>
        <p:txBody>
          <a:bodyPr/>
          <a:lstStyle/>
          <a:p>
            <a:r>
              <a:rPr lang="en-US" sz="2300" b="1" smtClean="0"/>
              <a:t>CMAI’s ICT World Communication Award 2013</a:t>
            </a:r>
            <a:r>
              <a:rPr lang="en-US" sz="2300" smtClean="0"/>
              <a:t> for being </a:t>
            </a:r>
            <a:r>
              <a:rPr lang="en-US" sz="2300" b="1" smtClean="0"/>
              <a:t>Pioneer in ICT Education</a:t>
            </a:r>
            <a:r>
              <a:rPr lang="en-US" sz="2300" smtClean="0"/>
              <a:t>; the Award presented by </a:t>
            </a:r>
            <a:r>
              <a:rPr lang="en-US" sz="2300" b="1" smtClean="0"/>
              <a:t>Kapil Sibal</a:t>
            </a:r>
            <a:r>
              <a:rPr lang="en-US" sz="2300" smtClean="0"/>
              <a:t>, the Union Minister for Communication &amp; IT, </a:t>
            </a:r>
            <a:r>
              <a:rPr lang="en-US" sz="2300" b="1" smtClean="0"/>
              <a:t>Dr. S.S. Mantha</a:t>
            </a:r>
            <a:r>
              <a:rPr lang="en-US" sz="2300" smtClean="0"/>
              <a:t>, Chairman AICTE, </a:t>
            </a:r>
            <a:r>
              <a:rPr lang="en-US" sz="2300" b="1" smtClean="0"/>
              <a:t>Hamadoun Toure</a:t>
            </a:r>
            <a:r>
              <a:rPr lang="en-US" sz="2300" smtClean="0"/>
              <a:t>, General General ITU </a:t>
            </a:r>
            <a:endParaRPr lang="en-IN" sz="2300" smtClean="0"/>
          </a:p>
          <a:p>
            <a:r>
              <a:rPr lang="en-US" sz="2300" b="1" smtClean="0"/>
              <a:t>World Education Award 2013 </a:t>
            </a:r>
            <a:r>
              <a:rPr lang="en-US" sz="2300" smtClean="0"/>
              <a:t>for GTU’s project on</a:t>
            </a:r>
            <a:r>
              <a:rPr lang="en-US" sz="2300" b="1" smtClean="0"/>
              <a:t> Active Learning</a:t>
            </a:r>
            <a:endParaRPr lang="en-IN" sz="2300" smtClean="0"/>
          </a:p>
          <a:p>
            <a:r>
              <a:rPr lang="en-US" sz="2300" b="1" smtClean="0"/>
              <a:t>ASSOCHAM National Excellence Award 2013 for Best Government University for Promoting Industry-Academic Interface, </a:t>
            </a:r>
            <a:r>
              <a:rPr lang="en-US" sz="2300" smtClean="0"/>
              <a:t>delivered by</a:t>
            </a:r>
            <a:r>
              <a:rPr lang="en-US" sz="2300" b="1" smtClean="0"/>
              <a:t> </a:t>
            </a:r>
            <a:r>
              <a:rPr lang="en-IN" sz="2300" b="1" smtClean="0"/>
              <a:t>Dr. M.M.Pallam Raju,</a:t>
            </a:r>
            <a:r>
              <a:rPr lang="en-IN" sz="2300" smtClean="0"/>
              <a:t> the Union HRD Minister </a:t>
            </a:r>
          </a:p>
          <a:p>
            <a:r>
              <a:rPr lang="en-US" sz="2300" b="1" smtClean="0"/>
              <a:t>DNA &amp; Star Group Award for the Best Education in Business Studies 2013  </a:t>
            </a:r>
            <a:endParaRPr lang="en-IN" sz="2300" smtClean="0"/>
          </a:p>
          <a:p>
            <a:r>
              <a:rPr lang="en-US" sz="2300" b="1" i="1" smtClean="0"/>
              <a:t>AIMS International Innovative University Award </a:t>
            </a:r>
            <a:r>
              <a:rPr lang="en-US" sz="2300" b="1" smtClean="0"/>
              <a:t>2013 </a:t>
            </a:r>
            <a:r>
              <a:rPr lang="en-US" sz="2300" smtClean="0"/>
              <a:t>at IIM Bangalore</a:t>
            </a:r>
            <a:endParaRPr lang="en-IN" sz="2300" smtClean="0"/>
          </a:p>
        </p:txBody>
      </p:sp>
      <p:sp>
        <p:nvSpPr>
          <p:cNvPr id="4" name="Slide Number Placeholder 3"/>
          <p:cNvSpPr>
            <a:spLocks noGrp="1"/>
          </p:cNvSpPr>
          <p:nvPr>
            <p:ph type="sldNum" sz="quarter" idx="12"/>
          </p:nvPr>
        </p:nvSpPr>
        <p:spPr/>
        <p:txBody>
          <a:bodyPr>
            <a:normAutofit/>
          </a:bodyPr>
          <a:lstStyle/>
          <a:p>
            <a:pPr>
              <a:defRPr/>
            </a:pPr>
            <a:fld id="{36E4D607-E8B1-451A-B529-279BD43B272D}" type="slidenum">
              <a:rPr lang="en-US" smtClean="0"/>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a:t>
            </a:r>
            <a:br>
              <a:rPr lang="en-US" dirty="0" smtClean="0"/>
            </a:br>
            <a:r>
              <a:rPr lang="en-US" sz="1800" i="1" dirty="0" smtClean="0"/>
              <a:t>Reference:  Alfred D. Chandler, Introduction-Strategy and structure, MIT Press, 1962</a:t>
            </a:r>
            <a:br>
              <a:rPr lang="en-US" sz="1800" i="1" dirty="0" smtClean="0"/>
            </a:br>
            <a:r>
              <a:rPr lang="en-US" sz="1800" i="1" dirty="0" smtClean="0"/>
              <a:t>Brought to the Core Committee by: Professor </a:t>
            </a:r>
            <a:r>
              <a:rPr lang="en-US" sz="1800" i="1" dirty="0" err="1" smtClean="0"/>
              <a:t>Satinder</a:t>
            </a:r>
            <a:r>
              <a:rPr lang="en-US" sz="1800" i="1" dirty="0" smtClean="0"/>
              <a:t> Kumar </a:t>
            </a:r>
            <a:endParaRPr lang="en-IN" sz="1800" i="1" dirty="0"/>
          </a:p>
        </p:txBody>
      </p:sp>
      <p:sp>
        <p:nvSpPr>
          <p:cNvPr id="3" name="Content Placeholder 2"/>
          <p:cNvSpPr>
            <a:spLocks noGrp="1"/>
          </p:cNvSpPr>
          <p:nvPr>
            <p:ph idx="1"/>
          </p:nvPr>
        </p:nvSpPr>
        <p:spPr/>
        <p:txBody>
          <a:bodyPr/>
          <a:lstStyle/>
          <a:p>
            <a:pPr lvl="0"/>
            <a:r>
              <a:rPr lang="en-US" sz="2400" dirty="0" smtClean="0"/>
              <a:t>Growth through geographical dispersion brings the need for a departmental structure and </a:t>
            </a:r>
            <a:r>
              <a:rPr lang="en-US" sz="2400" dirty="0" smtClean="0">
                <a:solidFill>
                  <a:schemeClr val="accent5"/>
                </a:solidFill>
              </a:rPr>
              <a:t>headquarters to administer several local field units.</a:t>
            </a:r>
          </a:p>
          <a:p>
            <a:pPr lvl="0"/>
            <a:r>
              <a:rPr lang="en-US" sz="2400" dirty="0" smtClean="0"/>
              <a:t>When expansion is aimed at through addition of </a:t>
            </a:r>
            <a:r>
              <a:rPr lang="en-US" sz="2400" dirty="0" smtClean="0">
                <a:solidFill>
                  <a:schemeClr val="accent5"/>
                </a:solidFill>
              </a:rPr>
              <a:t>new types of function</a:t>
            </a:r>
            <a:r>
              <a:rPr lang="en-US" sz="2400" dirty="0" smtClean="0"/>
              <a:t>, we require a Central Office and </a:t>
            </a:r>
            <a:r>
              <a:rPr lang="en-US" sz="2400" dirty="0" smtClean="0">
                <a:solidFill>
                  <a:schemeClr val="accent5"/>
                </a:solidFill>
              </a:rPr>
              <a:t>a multi departmental structure</a:t>
            </a:r>
            <a:r>
              <a:rPr lang="en-US" sz="2400" dirty="0" smtClean="0"/>
              <a:t>. </a:t>
            </a:r>
            <a:endParaRPr lang="en-IN" sz="2400" dirty="0" smtClean="0"/>
          </a:p>
          <a:p>
            <a:pPr lvl="0"/>
            <a:r>
              <a:rPr lang="en-US" sz="2400" dirty="0" smtClean="0"/>
              <a:t>The growth which is attained through new lines of products or through </a:t>
            </a:r>
            <a:r>
              <a:rPr lang="en-US" sz="2400" dirty="0" smtClean="0">
                <a:solidFill>
                  <a:schemeClr val="accent5"/>
                </a:solidFill>
              </a:rPr>
              <a:t>continued growth </a:t>
            </a:r>
            <a:r>
              <a:rPr lang="en-US" sz="2400" dirty="0" smtClean="0"/>
              <a:t>on a national or international scale </a:t>
            </a:r>
            <a:r>
              <a:rPr lang="en-US" sz="2400" dirty="0" smtClean="0">
                <a:solidFill>
                  <a:schemeClr val="accent5"/>
                </a:solidFill>
              </a:rPr>
              <a:t>requires a multidivisional structure with a general office to administer the different divisions</a:t>
            </a:r>
            <a:r>
              <a:rPr lang="en-US" sz="2400" dirty="0" smtClean="0"/>
              <a:t>.</a:t>
            </a:r>
            <a:endParaRPr lang="en-IN" sz="2400" dirty="0" smtClean="0"/>
          </a:p>
          <a:p>
            <a:r>
              <a:rPr lang="en-US" sz="2400" dirty="0" smtClean="0"/>
              <a:t>An organization, which has experienced growth through expansion, needs to add </a:t>
            </a:r>
            <a:r>
              <a:rPr lang="en-US" sz="2400" dirty="0" smtClean="0">
                <a:solidFill>
                  <a:schemeClr val="accent5"/>
                </a:solidFill>
              </a:rPr>
              <a:t>an administrative office to handle one function in every local area</a:t>
            </a:r>
            <a:r>
              <a:rPr lang="en-US" sz="2400" dirty="0" smtClean="0"/>
              <a:t>. </a:t>
            </a:r>
            <a:endParaRPr lang="en-IN" sz="2400" dirty="0" smtClean="0"/>
          </a:p>
          <a:p>
            <a:pPr lvl="0">
              <a:buNone/>
            </a:pPr>
            <a:r>
              <a:rPr lang="en-US" sz="2400" dirty="0" smtClean="0"/>
              <a:t> </a:t>
            </a:r>
            <a:endParaRPr lang="en-IN" sz="2400" dirty="0" smtClean="0"/>
          </a:p>
          <a:p>
            <a:endParaRPr lang="en-IN" sz="2400" dirty="0"/>
          </a:p>
        </p:txBody>
      </p:sp>
      <p:sp>
        <p:nvSpPr>
          <p:cNvPr id="4" name="Slide Number Placeholder 3"/>
          <p:cNvSpPr>
            <a:spLocks noGrp="1"/>
          </p:cNvSpPr>
          <p:nvPr>
            <p:ph type="sldNum" sz="quarter" idx="12"/>
          </p:nvPr>
        </p:nvSpPr>
        <p:spPr/>
        <p:txBody>
          <a:bodyPr/>
          <a:lstStyle/>
          <a:p>
            <a:pPr>
              <a:defRPr/>
            </a:pPr>
            <a:fld id="{4FAFB348-B433-4463-B9A3-8F27E8B3550A}" type="slidenum">
              <a:rPr lang="en-IN" smtClean="0"/>
              <a:pPr>
                <a:defRPr/>
              </a:pPr>
              <a:t>58</a:t>
            </a:fld>
            <a:endParaRPr lang="en-IN"/>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Issues</a:t>
            </a:r>
            <a:endParaRPr lang="en-IN" dirty="0"/>
          </a:p>
        </p:txBody>
      </p:sp>
      <p:sp>
        <p:nvSpPr>
          <p:cNvPr id="3" name="Content Placeholder 2"/>
          <p:cNvSpPr>
            <a:spLocks noGrp="1"/>
          </p:cNvSpPr>
          <p:nvPr>
            <p:ph idx="1"/>
          </p:nvPr>
        </p:nvSpPr>
        <p:spPr>
          <a:xfrm>
            <a:off x="457200" y="1484784"/>
            <a:ext cx="8229600" cy="4641379"/>
          </a:xfrm>
        </p:spPr>
        <p:txBody>
          <a:bodyPr/>
          <a:lstStyle/>
          <a:p>
            <a:r>
              <a:rPr lang="en-US" dirty="0" smtClean="0"/>
              <a:t>Strengthening VC’s Office</a:t>
            </a:r>
          </a:p>
          <a:p>
            <a:pPr lvl="1"/>
            <a:r>
              <a:rPr lang="en-US" dirty="0" smtClean="0"/>
              <a:t>2-year deputation of 3 Associate Professors</a:t>
            </a:r>
          </a:p>
          <a:p>
            <a:pPr lvl="1"/>
            <a:r>
              <a:rPr lang="en-US" dirty="0" smtClean="0"/>
              <a:t>Staff to run the office full time</a:t>
            </a:r>
          </a:p>
          <a:p>
            <a:r>
              <a:rPr lang="en-US" dirty="0" smtClean="0"/>
              <a:t>Structure with</a:t>
            </a:r>
          </a:p>
          <a:p>
            <a:pPr lvl="1"/>
            <a:r>
              <a:rPr lang="en-US" dirty="0" smtClean="0"/>
              <a:t>No more than 5 direct reports</a:t>
            </a:r>
          </a:p>
          <a:p>
            <a:pPr lvl="1"/>
            <a:r>
              <a:rPr lang="en-US" dirty="0" smtClean="0"/>
              <a:t>Preferable: 2 levels but no more than three levels for a decision (</a:t>
            </a:r>
            <a:r>
              <a:rPr lang="en-US" dirty="0" err="1" smtClean="0"/>
              <a:t>Sh</a:t>
            </a:r>
            <a:r>
              <a:rPr lang="en-US" dirty="0" smtClean="0"/>
              <a:t> Ashok </a:t>
            </a:r>
            <a:r>
              <a:rPr lang="en-US" dirty="0" err="1" smtClean="0"/>
              <a:t>Malik</a:t>
            </a:r>
            <a:r>
              <a:rPr lang="en-US" dirty="0" smtClean="0"/>
              <a:t>)</a:t>
            </a:r>
          </a:p>
        </p:txBody>
      </p:sp>
      <p:sp>
        <p:nvSpPr>
          <p:cNvPr id="4" name="Slide Number Placeholder 3"/>
          <p:cNvSpPr>
            <a:spLocks noGrp="1"/>
          </p:cNvSpPr>
          <p:nvPr>
            <p:ph type="sldNum" sz="quarter" idx="12"/>
          </p:nvPr>
        </p:nvSpPr>
        <p:spPr/>
        <p:txBody>
          <a:bodyPr/>
          <a:lstStyle/>
          <a:p>
            <a:pPr>
              <a:defRPr/>
            </a:pPr>
            <a:fld id="{4FAFB348-B433-4463-B9A3-8F27E8B3550A}" type="slidenum">
              <a:rPr lang="en-IN" smtClean="0"/>
              <a:pPr>
                <a:defRPr/>
              </a:pPr>
              <a:t>59</a:t>
            </a:fld>
            <a:endParaRPr lang="en-I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a:t>
            </a:r>
            <a:r>
              <a:rPr lang="en-US" dirty="0" err="1" smtClean="0"/>
              <a:t>Renu</a:t>
            </a:r>
            <a:r>
              <a:rPr lang="en-US" dirty="0" smtClean="0"/>
              <a:t> </a:t>
            </a:r>
            <a:r>
              <a:rPr lang="en-US" dirty="0" err="1" smtClean="0"/>
              <a:t>Khator’s</a:t>
            </a:r>
            <a:r>
              <a:rPr lang="en-US" dirty="0" smtClean="0"/>
              <a:t> Mantra</a:t>
            </a:r>
            <a:br>
              <a:rPr lang="en-US" dirty="0" smtClean="0"/>
            </a:br>
            <a:r>
              <a:rPr lang="en-US" sz="2000" dirty="0" smtClean="0"/>
              <a:t>(President Houston University, Texas, USA)</a:t>
            </a:r>
            <a:endParaRPr lang="en-IN" sz="2000" dirty="0"/>
          </a:p>
        </p:txBody>
      </p:sp>
      <p:sp>
        <p:nvSpPr>
          <p:cNvPr id="3" name="Content Placeholder 2"/>
          <p:cNvSpPr>
            <a:spLocks noGrp="1"/>
          </p:cNvSpPr>
          <p:nvPr>
            <p:ph idx="1"/>
          </p:nvPr>
        </p:nvSpPr>
        <p:spPr>
          <a:xfrm>
            <a:off x="457200" y="1412776"/>
            <a:ext cx="8229600" cy="4713387"/>
          </a:xfrm>
        </p:spPr>
        <p:txBody>
          <a:bodyPr/>
          <a:lstStyle/>
          <a:p>
            <a:r>
              <a:rPr lang="en-US" dirty="0" smtClean="0"/>
              <a:t>Promise Less, perform More; Collaborative Efforts for excellence</a:t>
            </a:r>
          </a:p>
          <a:p>
            <a:r>
              <a:rPr lang="en-US" dirty="0" smtClean="0"/>
              <a:t>Don’t accept mediocrity, whatever be the constraints</a:t>
            </a:r>
          </a:p>
          <a:p>
            <a:r>
              <a:rPr lang="en-US" dirty="0" smtClean="0"/>
              <a:t>Establish your own significance in your mind</a:t>
            </a:r>
          </a:p>
          <a:p>
            <a:r>
              <a:rPr lang="en-US" dirty="0" smtClean="0"/>
              <a:t>Effective </a:t>
            </a:r>
            <a:r>
              <a:rPr lang="en-US" dirty="0" smtClean="0"/>
              <a:t>collaborations with society and industries </a:t>
            </a:r>
          </a:p>
          <a:p>
            <a:r>
              <a:rPr lang="en-US" dirty="0" smtClean="0"/>
              <a:t>Introspection and readiness for change; identify and work with agents of change </a:t>
            </a:r>
          </a:p>
          <a:p>
            <a:endParaRPr lang="en-IN" dirty="0"/>
          </a:p>
        </p:txBody>
      </p:sp>
      <p:sp>
        <p:nvSpPr>
          <p:cNvPr id="4" name="Slide Number Placeholder 3"/>
          <p:cNvSpPr>
            <a:spLocks noGrp="1"/>
          </p:cNvSpPr>
          <p:nvPr>
            <p:ph type="sldNum" sz="quarter" idx="12"/>
          </p:nvPr>
        </p:nvSpPr>
        <p:spPr/>
        <p:txBody>
          <a:bodyPr/>
          <a:lstStyle/>
          <a:p>
            <a:pPr>
              <a:defRPr/>
            </a:pPr>
            <a:fld id="{4FAFB348-B433-4463-B9A3-8F27E8B3550A}" type="slidenum">
              <a:rPr lang="en-IN" smtClean="0"/>
              <a:pPr>
                <a:defRPr/>
              </a:pPr>
              <a:t>6</a:t>
            </a:fld>
            <a:endParaRPr lang="en-IN"/>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2"/>
          <p:cNvSpPr>
            <a:spLocks noGrp="1"/>
          </p:cNvSpPr>
          <p:nvPr>
            <p:ph type="sldNum" sz="quarter" idx="12"/>
          </p:nvPr>
        </p:nvSpPr>
        <p:spPr/>
        <p:txBody>
          <a:bodyPr>
            <a:normAutofit/>
          </a:bodyPr>
          <a:lstStyle/>
          <a:p>
            <a:pPr>
              <a:defRPr/>
            </a:pPr>
            <a:fld id="{5802D392-CA32-429C-B6B6-507123E872EF}" type="slidenum">
              <a:rPr lang="en-US"/>
              <a:pPr>
                <a:defRPr/>
              </a:pPr>
              <a:t>60</a:t>
            </a:fld>
            <a:endParaRPr lang="en-US"/>
          </a:p>
        </p:txBody>
      </p:sp>
      <p:sp>
        <p:nvSpPr>
          <p:cNvPr id="41986" name="Rectangle 2"/>
          <p:cNvSpPr>
            <a:spLocks noGrp="1"/>
          </p:cNvSpPr>
          <p:nvPr>
            <p:ph type="title"/>
          </p:nvPr>
        </p:nvSpPr>
        <p:spPr>
          <a:xfrm>
            <a:off x="609600" y="228600"/>
            <a:ext cx="8153400" cy="990600"/>
          </a:xfrm>
        </p:spPr>
        <p:txBody>
          <a:bodyPr/>
          <a:lstStyle/>
          <a:p>
            <a:r>
              <a:rPr lang="en-US" smtClean="0"/>
              <a:t>We can do it!</a:t>
            </a:r>
          </a:p>
        </p:txBody>
      </p:sp>
      <p:sp>
        <p:nvSpPr>
          <p:cNvPr id="57348" name="Rectangle 3"/>
          <p:cNvSpPr>
            <a:spLocks noGrp="1"/>
          </p:cNvSpPr>
          <p:nvPr>
            <p:ph type="body" idx="1"/>
          </p:nvPr>
        </p:nvSpPr>
        <p:spPr>
          <a:xfrm>
            <a:off x="612775" y="1600200"/>
            <a:ext cx="8153400" cy="4525963"/>
          </a:xfrm>
        </p:spPr>
        <p:txBody>
          <a:bodyPr rtlCol="0">
            <a:normAutofit lnSpcReduction="10000"/>
          </a:bodyPr>
          <a:lstStyle/>
          <a:p>
            <a:pPr fontAlgn="auto">
              <a:spcAft>
                <a:spcPts val="0"/>
              </a:spcAft>
              <a:buFont typeface="Arial" pitchFamily="34" charset="0"/>
              <a:buChar char="•"/>
              <a:defRPr/>
            </a:pPr>
            <a:r>
              <a:rPr lang="en-US" sz="2500" dirty="0" smtClean="0"/>
              <a:t>“Feel the difference” initiatives for teachers, students and others at GTU</a:t>
            </a:r>
          </a:p>
          <a:p>
            <a:pPr fontAlgn="auto">
              <a:spcAft>
                <a:spcPts val="0"/>
              </a:spcAft>
              <a:buFont typeface="Arial" pitchFamily="34" charset="0"/>
              <a:buChar char="•"/>
              <a:defRPr/>
            </a:pPr>
            <a:r>
              <a:rPr lang="en-US" sz="2500" dirty="0" smtClean="0"/>
              <a:t>Plans for Inter constituent collaboration – for example between MBA and Engineering students</a:t>
            </a:r>
          </a:p>
          <a:p>
            <a:pPr fontAlgn="auto">
              <a:spcAft>
                <a:spcPts val="0"/>
              </a:spcAft>
              <a:buFont typeface="Arial" pitchFamily="34" charset="0"/>
              <a:buChar char="•"/>
              <a:defRPr/>
            </a:pPr>
            <a:r>
              <a:rPr lang="en-US" sz="2500" dirty="0" smtClean="0"/>
              <a:t>Plans for Inter constituent competition</a:t>
            </a:r>
          </a:p>
          <a:p>
            <a:pPr fontAlgn="auto">
              <a:spcAft>
                <a:spcPts val="0"/>
              </a:spcAft>
              <a:buFont typeface="Arial" pitchFamily="34" charset="0"/>
              <a:buChar char="•"/>
              <a:defRPr/>
            </a:pPr>
            <a:r>
              <a:rPr lang="en-US" sz="2500" dirty="0" smtClean="0"/>
              <a:t>Plans for Rating of constituents and SWOT analysis</a:t>
            </a:r>
          </a:p>
          <a:p>
            <a:pPr fontAlgn="auto">
              <a:lnSpc>
                <a:spcPct val="90000"/>
              </a:lnSpc>
              <a:spcAft>
                <a:spcPts val="0"/>
              </a:spcAft>
              <a:buFont typeface="Arial" pitchFamily="34" charset="0"/>
              <a:buChar char="•"/>
              <a:defRPr/>
            </a:pPr>
            <a:r>
              <a:rPr lang="en-US" sz="2500" dirty="0" smtClean="0"/>
              <a:t>Preparation of a Matrix of Faculty Skills</a:t>
            </a:r>
          </a:p>
          <a:p>
            <a:pPr lvl="1" fontAlgn="auto">
              <a:lnSpc>
                <a:spcPct val="90000"/>
              </a:lnSpc>
              <a:spcAft>
                <a:spcPts val="0"/>
              </a:spcAft>
              <a:buFont typeface="Arial" pitchFamily="34" charset="0"/>
              <a:buChar char="–"/>
              <a:defRPr/>
            </a:pPr>
            <a:r>
              <a:rPr lang="en-US" sz="2200" dirty="0" smtClean="0"/>
              <a:t>List of University Degrees, professional accreditations, certifications, number of graduates supervised </a:t>
            </a:r>
          </a:p>
          <a:p>
            <a:pPr fontAlgn="auto">
              <a:lnSpc>
                <a:spcPct val="90000"/>
              </a:lnSpc>
              <a:spcAft>
                <a:spcPts val="0"/>
              </a:spcAft>
              <a:buFont typeface="Arial" pitchFamily="34" charset="0"/>
              <a:buChar char="•"/>
              <a:defRPr/>
            </a:pPr>
            <a:r>
              <a:rPr lang="en-US" sz="2500" dirty="0" smtClean="0"/>
              <a:t>Preparation of a Matrix of constituents infrastructure</a:t>
            </a:r>
          </a:p>
          <a:p>
            <a:pPr lvl="1" fontAlgn="auto">
              <a:lnSpc>
                <a:spcPct val="90000"/>
              </a:lnSpc>
              <a:spcAft>
                <a:spcPts val="0"/>
              </a:spcAft>
              <a:buFont typeface="Arial" pitchFamily="34" charset="0"/>
              <a:buChar char="–"/>
              <a:defRPr/>
            </a:pPr>
            <a:r>
              <a:rPr lang="en-US" sz="2200" dirty="0" smtClean="0"/>
              <a:t>List of laboratories, facilities, buildings, number of students, Programs, Degrees offered</a:t>
            </a:r>
          </a:p>
          <a:p>
            <a:pPr fontAlgn="auto">
              <a:spcAft>
                <a:spcPts val="0"/>
              </a:spcAft>
              <a:buFont typeface="Arial" pitchFamily="34" charset="0"/>
              <a:buChar char="•"/>
              <a:defRPr/>
            </a:pPr>
            <a:endParaRPr lang="en-US" sz="25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2"/>
          <p:cNvSpPr>
            <a:spLocks noGrp="1"/>
          </p:cNvSpPr>
          <p:nvPr>
            <p:ph type="sldNum" sz="quarter" idx="12"/>
          </p:nvPr>
        </p:nvSpPr>
        <p:spPr/>
        <p:txBody>
          <a:bodyPr>
            <a:normAutofit/>
          </a:bodyPr>
          <a:lstStyle/>
          <a:p>
            <a:pPr>
              <a:defRPr/>
            </a:pPr>
            <a:fld id="{63386F4B-5608-4159-B704-B9FF4D1E7619}" type="slidenum">
              <a:rPr lang="en-US"/>
              <a:pPr>
                <a:defRPr/>
              </a:pPr>
              <a:t>61</a:t>
            </a:fld>
            <a:endParaRPr lang="en-US"/>
          </a:p>
        </p:txBody>
      </p:sp>
      <p:sp>
        <p:nvSpPr>
          <p:cNvPr id="56323" name="Title 1"/>
          <p:cNvSpPr>
            <a:spLocks noGrp="1"/>
          </p:cNvSpPr>
          <p:nvPr>
            <p:ph type="title"/>
          </p:nvPr>
        </p:nvSpPr>
        <p:spPr>
          <a:xfrm>
            <a:off x="612775" y="228600"/>
            <a:ext cx="8153400" cy="990600"/>
          </a:xfrm>
        </p:spPr>
        <p:txBody>
          <a:bodyPr rtlCol="0">
            <a:normAutofit fontScale="90000"/>
          </a:bodyPr>
          <a:lstStyle/>
          <a:p>
            <a:pPr fontAlgn="auto">
              <a:spcAft>
                <a:spcPts val="0"/>
              </a:spcAft>
              <a:defRPr/>
            </a:pPr>
            <a:r>
              <a:rPr lang="en-US" smtClean="0"/>
              <a:t/>
            </a:r>
            <a:br>
              <a:rPr lang="en-US" smtClean="0"/>
            </a:br>
            <a:r>
              <a:rPr lang="en-US" smtClean="0"/>
              <a:t>Questions and Suggestions</a:t>
            </a:r>
            <a:br>
              <a:rPr lang="en-US" smtClean="0"/>
            </a:br>
            <a:endParaRPr lang="en-US" smtClean="0"/>
          </a:p>
        </p:txBody>
      </p:sp>
      <p:sp>
        <p:nvSpPr>
          <p:cNvPr id="30724" name="Content Placeholder 2"/>
          <p:cNvSpPr>
            <a:spLocks noGrp="1"/>
          </p:cNvSpPr>
          <p:nvPr>
            <p:ph sz="quarter" idx="1"/>
          </p:nvPr>
        </p:nvSpPr>
        <p:spPr>
          <a:xfrm>
            <a:off x="609600" y="1412875"/>
            <a:ext cx="8226425" cy="5140325"/>
          </a:xfrm>
        </p:spPr>
        <p:txBody>
          <a:bodyPr rtlCol="0">
            <a:normAutofit/>
          </a:bodyPr>
          <a:lstStyle/>
          <a:p>
            <a:pPr algn="ctr" fontAlgn="auto">
              <a:spcAft>
                <a:spcPts val="0"/>
              </a:spcAft>
              <a:buFont typeface="Wingdings" pitchFamily="2" charset="2"/>
              <a:buNone/>
              <a:defRPr/>
            </a:pPr>
            <a:endParaRPr lang="en-US" sz="4800" dirty="0" smtClean="0">
              <a:solidFill>
                <a:schemeClr val="tx1">
                  <a:lumMod val="50000"/>
                  <a:lumOff val="50000"/>
                </a:schemeClr>
              </a:solidFill>
            </a:endParaRPr>
          </a:p>
          <a:p>
            <a:pPr algn="ctr" fontAlgn="auto">
              <a:spcAft>
                <a:spcPts val="0"/>
              </a:spcAft>
              <a:buFont typeface="Wingdings" pitchFamily="2" charset="2"/>
              <a:buNone/>
              <a:defRPr/>
            </a:pPr>
            <a:endParaRPr lang="en-US" sz="4800" dirty="0" smtClean="0">
              <a:solidFill>
                <a:schemeClr val="tx1">
                  <a:lumMod val="50000"/>
                  <a:lumOff val="50000"/>
                </a:schemeClr>
              </a:solidFill>
            </a:endParaRPr>
          </a:p>
          <a:p>
            <a:pPr algn="ctr" fontAlgn="auto">
              <a:spcAft>
                <a:spcPts val="0"/>
              </a:spcAft>
              <a:buFont typeface="Wingdings" pitchFamily="2" charset="2"/>
              <a:buNone/>
              <a:defRPr/>
            </a:pPr>
            <a:endParaRPr lang="en-US" sz="4800" dirty="0" smtClean="0">
              <a:solidFill>
                <a:schemeClr val="tx1">
                  <a:lumMod val="50000"/>
                  <a:lumOff val="50000"/>
                </a:schemeClr>
              </a:solidFill>
            </a:endParaRPr>
          </a:p>
          <a:p>
            <a:pPr algn="ctr" fontAlgn="auto">
              <a:spcAft>
                <a:spcPts val="0"/>
              </a:spcAft>
              <a:buFont typeface="Wingdings" pitchFamily="2" charset="2"/>
              <a:buNone/>
              <a:defRPr/>
            </a:pPr>
            <a:r>
              <a:rPr lang="en-US" sz="12800" dirty="0" smtClean="0">
                <a:solidFill>
                  <a:schemeClr val="tx1">
                    <a:lumMod val="50000"/>
                    <a:lumOff val="50000"/>
                  </a:schemeClr>
                </a:solidFill>
              </a:rPr>
              <a:t>Thank you</a:t>
            </a:r>
          </a:p>
          <a:p>
            <a:pPr fontAlgn="auto">
              <a:spcAft>
                <a:spcPts val="0"/>
              </a:spcAft>
              <a:buFont typeface="Arial" pitchFamily="34" charset="0"/>
              <a:buNone/>
              <a:defRPr/>
            </a:pPr>
            <a:endParaRPr lang="en-US" sz="4000" b="1" dirty="0" smtClean="0">
              <a:solidFill>
                <a:schemeClr val="accent2"/>
              </a:solidFill>
              <a:latin typeface="Monotype Corsiva" pitchFamily="66" charset="0"/>
            </a:endParaRPr>
          </a:p>
          <a:p>
            <a:pPr fontAlgn="auto">
              <a:spcAft>
                <a:spcPts val="0"/>
              </a:spcAft>
              <a:buFont typeface="Arial" pitchFamily="34" charset="0"/>
              <a:buNone/>
              <a:defRPr/>
            </a:pPr>
            <a:endParaRPr lang="en-US" sz="4000" b="1" dirty="0" smtClean="0">
              <a:solidFill>
                <a:schemeClr val="accent2"/>
              </a:solidFill>
              <a:latin typeface="Monotype Corsiva" pitchFamily="66" charset="0"/>
            </a:endParaRPr>
          </a:p>
          <a:p>
            <a:pPr fontAlgn="auto">
              <a:spcAft>
                <a:spcPts val="0"/>
              </a:spcAft>
              <a:buFont typeface="Arial" pitchFamily="34" charset="0"/>
              <a:buNone/>
              <a:defRPr/>
            </a:pPr>
            <a:endParaRPr lang="en-US" sz="4000" b="1" dirty="0" smtClean="0">
              <a:solidFill>
                <a:schemeClr val="accent2"/>
              </a:solidFill>
              <a:latin typeface="Monotype Corsiva" pitchFamily="66" charset="0"/>
            </a:endParaRPr>
          </a:p>
          <a:p>
            <a:pPr fontAlgn="auto">
              <a:spcAft>
                <a:spcPts val="0"/>
              </a:spcAft>
              <a:buFont typeface="Arial" pitchFamily="34" charset="0"/>
              <a:buNone/>
              <a:defRPr/>
            </a:pPr>
            <a:endParaRPr lang="en-US" sz="4000" b="1" dirty="0" smtClean="0">
              <a:solidFill>
                <a:schemeClr val="accent2"/>
              </a:solidFill>
              <a:latin typeface="Monotype Corsiva" pitchFamily="66" charset="0"/>
            </a:endParaRPr>
          </a:p>
          <a:p>
            <a:pPr fontAlgn="auto">
              <a:spcAft>
                <a:spcPts val="0"/>
              </a:spcAft>
              <a:buFont typeface="Arial" pitchFamily="34" charset="0"/>
              <a:buNone/>
              <a:defRPr/>
            </a:pPr>
            <a:endParaRPr lang="en-US" sz="4000" b="1" dirty="0" smtClean="0">
              <a:solidFill>
                <a:schemeClr val="accent2"/>
              </a:solidFill>
              <a:latin typeface="Monotype Corsiva" pitchFamily="66" charset="0"/>
            </a:endParaRPr>
          </a:p>
          <a:p>
            <a:pPr fontAlgn="auto">
              <a:spcAft>
                <a:spcPts val="0"/>
              </a:spcAft>
              <a:buFont typeface="Arial" pitchFamily="34" charset="0"/>
              <a:buNone/>
              <a:defRPr/>
            </a:pPr>
            <a:endParaRPr lang="en-US" sz="4000" b="1" dirty="0" smtClean="0">
              <a:solidFill>
                <a:schemeClr val="accent2"/>
              </a:solidFill>
              <a:latin typeface="Monotype Corsiva" pitchFamily="66" charset="0"/>
            </a:endParaRPr>
          </a:p>
          <a:p>
            <a:pPr fontAlgn="auto">
              <a:spcAft>
                <a:spcPts val="0"/>
              </a:spcAft>
              <a:buFont typeface="Arial" pitchFamily="34" charset="0"/>
              <a:buChar char="•"/>
              <a:defRPr/>
            </a:pPr>
            <a:endParaRPr lang="en-IN" sz="9600" i="1" dirty="0" smtClean="0">
              <a:solidFill>
                <a:srgbClr val="0070C0"/>
              </a:solidFill>
            </a:endParaRPr>
          </a:p>
          <a:p>
            <a:pPr fontAlgn="auto">
              <a:spcAft>
                <a:spcPts val="0"/>
              </a:spcAft>
              <a:buNone/>
              <a:defRPr/>
            </a:pPr>
            <a:endParaRPr lang="en-IN" sz="9600" i="1" dirty="0" smtClean="0">
              <a:solidFill>
                <a:srgbClr val="0070C0"/>
              </a:solidFill>
            </a:endParaRPr>
          </a:p>
          <a:p>
            <a:pPr algn="ctr" fontAlgn="auto">
              <a:spcAft>
                <a:spcPts val="0"/>
              </a:spcAft>
              <a:buFontTx/>
              <a:buNone/>
              <a:defRPr/>
            </a:pPr>
            <a:endParaRPr lang="en-US" sz="4000" b="1" dirty="0" smtClean="0">
              <a:solidFill>
                <a:schemeClr val="accent2"/>
              </a:solidFill>
              <a:latin typeface="Monotype Corsiva" pitchFamily="66" charset="0"/>
            </a:endParaRPr>
          </a:p>
          <a:p>
            <a:pPr algn="ctr" fontAlgn="auto">
              <a:spcAft>
                <a:spcPts val="0"/>
              </a:spcAft>
              <a:buFontTx/>
              <a:buNone/>
              <a:defRPr/>
            </a:pPr>
            <a:endParaRPr lang="en-US" sz="4000" b="1" dirty="0" smtClean="0">
              <a:solidFill>
                <a:schemeClr val="accent2"/>
              </a:solidFill>
              <a:latin typeface="Monotype Corsiva" pitchFamily="66" charset="0"/>
            </a:endParaRPr>
          </a:p>
          <a:p>
            <a:pPr algn="ctr" fontAlgn="auto">
              <a:spcAft>
                <a:spcPts val="0"/>
              </a:spcAft>
              <a:buFontTx/>
              <a:buNone/>
              <a:defRPr/>
            </a:pPr>
            <a:endParaRPr lang="en-US" sz="4000" b="1" dirty="0" smtClean="0">
              <a:solidFill>
                <a:schemeClr val="accent2"/>
              </a:solidFill>
              <a:latin typeface="Monotype Corsiva" pitchFamily="66" charset="0"/>
            </a:endParaRPr>
          </a:p>
          <a:p>
            <a:pPr algn="ctr" fontAlgn="auto">
              <a:spcAft>
                <a:spcPts val="0"/>
              </a:spcAft>
              <a:buFont typeface="Wingdings" pitchFamily="2" charset="2"/>
              <a:buNone/>
              <a:defRPr/>
            </a:pPr>
            <a:endParaRPr lang="en-US" sz="4800"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612775" y="228600"/>
            <a:ext cx="8153400" cy="990600"/>
          </a:xfrm>
        </p:spPr>
        <p:txBody>
          <a:bodyPr/>
          <a:lstStyle/>
          <a:p>
            <a:r>
              <a:rPr lang="en-US" smtClean="0"/>
              <a:t>Joint Research</a:t>
            </a:r>
            <a:endParaRPr lang="en-IN" smtClean="0"/>
          </a:p>
        </p:txBody>
      </p:sp>
      <p:sp>
        <p:nvSpPr>
          <p:cNvPr id="51203" name="Content Placeholder 2"/>
          <p:cNvSpPr>
            <a:spLocks noGrp="1"/>
          </p:cNvSpPr>
          <p:nvPr>
            <p:ph sz="quarter" idx="1"/>
          </p:nvPr>
        </p:nvSpPr>
        <p:spPr>
          <a:xfrm>
            <a:off x="612775" y="1295400"/>
            <a:ext cx="8153400" cy="4800600"/>
          </a:xfrm>
        </p:spPr>
        <p:txBody>
          <a:bodyPr rtlCol="0">
            <a:normAutofit fontScale="85000" lnSpcReduction="20000"/>
          </a:bodyPr>
          <a:lstStyle/>
          <a:p>
            <a:pPr fontAlgn="auto">
              <a:spcAft>
                <a:spcPts val="0"/>
              </a:spcAft>
              <a:buFont typeface="Arial" pitchFamily="34" charset="0"/>
              <a:buChar char="•"/>
              <a:defRPr/>
            </a:pPr>
            <a:r>
              <a:rPr lang="en-US" dirty="0" smtClean="0"/>
              <a:t>GTU’s joint research project on </a:t>
            </a:r>
            <a:r>
              <a:rPr lang="en-US" dirty="0" err="1" smtClean="0"/>
              <a:t>Kotler’s</a:t>
            </a:r>
            <a:r>
              <a:rPr lang="en-US" dirty="0" smtClean="0"/>
              <a:t> Incubator on </a:t>
            </a:r>
            <a:r>
              <a:rPr lang="en-US" dirty="0" err="1" smtClean="0"/>
              <a:t>Ayurvedic</a:t>
            </a:r>
            <a:r>
              <a:rPr lang="en-US" dirty="0" smtClean="0"/>
              <a:t> medicines: </a:t>
            </a:r>
          </a:p>
          <a:p>
            <a:pPr lvl="2" fontAlgn="auto">
              <a:spcAft>
                <a:spcPts val="0"/>
              </a:spcAft>
              <a:buFont typeface="Arial" pitchFamily="34" charset="0"/>
              <a:buChar char="•"/>
              <a:defRPr/>
            </a:pPr>
            <a:r>
              <a:rPr lang="en-US" dirty="0" smtClean="0"/>
              <a:t>involves 45 faculty members and students at GTU </a:t>
            </a:r>
          </a:p>
          <a:p>
            <a:pPr lvl="2" fontAlgn="auto">
              <a:spcAft>
                <a:spcPts val="0"/>
              </a:spcAft>
              <a:buFont typeface="Arial" pitchFamily="34" charset="0"/>
              <a:buChar char="•"/>
              <a:defRPr/>
            </a:pPr>
            <a:r>
              <a:rPr lang="en-US" dirty="0" smtClean="0"/>
              <a:t>mentored by the Kellogg Business School.</a:t>
            </a:r>
          </a:p>
          <a:p>
            <a:pPr fontAlgn="auto">
              <a:spcAft>
                <a:spcPts val="0"/>
              </a:spcAft>
              <a:buFont typeface="Arial" pitchFamily="34" charset="0"/>
              <a:buChar char="•"/>
              <a:defRPr/>
            </a:pPr>
            <a:r>
              <a:rPr lang="en-US" dirty="0" smtClean="0"/>
              <a:t>16</a:t>
            </a:r>
            <a:r>
              <a:rPr lang="en-US" baseline="30000" dirty="0" smtClean="0"/>
              <a:t>th</a:t>
            </a:r>
            <a:r>
              <a:rPr lang="en-US" dirty="0" smtClean="0"/>
              <a:t> August 2012 : GTU has joined on two research projects, for which the Chief Investigators are Professors </a:t>
            </a:r>
            <a:r>
              <a:rPr lang="en-GB" dirty="0" smtClean="0"/>
              <a:t>Dr. Friedrich </a:t>
            </a:r>
            <a:r>
              <a:rPr lang="en-GB" dirty="0" err="1" smtClean="0"/>
              <a:t>Augenstein</a:t>
            </a:r>
            <a:r>
              <a:rPr lang="en-GB" dirty="0" smtClean="0"/>
              <a:t> and Dr. </a:t>
            </a:r>
            <a:r>
              <a:rPr lang="en-GB" dirty="0" err="1" smtClean="0"/>
              <a:t>Ramesh</a:t>
            </a:r>
            <a:r>
              <a:rPr lang="en-GB" dirty="0" smtClean="0"/>
              <a:t> Shah from DHBW. The two projects- </a:t>
            </a:r>
          </a:p>
          <a:p>
            <a:pPr lvl="2" fontAlgn="auto">
              <a:spcAft>
                <a:spcPts val="0"/>
              </a:spcAft>
              <a:buFont typeface="Arial" pitchFamily="34" charset="0"/>
              <a:buChar char="•"/>
              <a:defRPr/>
            </a:pPr>
            <a:r>
              <a:rPr lang="en-GB" dirty="0" smtClean="0"/>
              <a:t>developed in Germany</a:t>
            </a:r>
          </a:p>
          <a:p>
            <a:pPr lvl="2" fontAlgn="auto">
              <a:spcAft>
                <a:spcPts val="0"/>
              </a:spcAft>
              <a:buFont typeface="Arial" pitchFamily="34" charset="0"/>
              <a:buChar char="•"/>
              <a:defRPr/>
            </a:pPr>
            <a:r>
              <a:rPr lang="en-GB" dirty="0" smtClean="0"/>
              <a:t>But of equal interest to India. </a:t>
            </a:r>
          </a:p>
          <a:p>
            <a:pPr fontAlgn="auto">
              <a:spcAft>
                <a:spcPts val="0"/>
              </a:spcAft>
              <a:buFont typeface="Wingdings" pitchFamily="2" charset="2"/>
              <a:buNone/>
              <a:defRPr/>
            </a:pPr>
            <a:r>
              <a:rPr lang="en-GB" dirty="0" smtClean="0"/>
              <a:t>Soon researchers from GTU will start working on the projects  </a:t>
            </a:r>
          </a:p>
          <a:p>
            <a:pPr fontAlgn="auto">
              <a:spcAft>
                <a:spcPts val="0"/>
              </a:spcAft>
              <a:buFont typeface="Wingdings" pitchFamily="2" charset="2"/>
              <a:buNone/>
              <a:defRPr/>
            </a:pPr>
            <a:r>
              <a:rPr lang="en-US" dirty="0" smtClean="0"/>
              <a:t> </a:t>
            </a:r>
            <a:endParaRPr lang="en-IN" dirty="0" smtClean="0"/>
          </a:p>
        </p:txBody>
      </p:sp>
      <p:sp>
        <p:nvSpPr>
          <p:cNvPr id="4" name="Slide Number Placeholder 3"/>
          <p:cNvSpPr>
            <a:spLocks noGrp="1"/>
          </p:cNvSpPr>
          <p:nvPr>
            <p:ph type="sldNum" sz="quarter" idx="12"/>
          </p:nvPr>
        </p:nvSpPr>
        <p:spPr/>
        <p:txBody>
          <a:bodyPr>
            <a:normAutofit/>
          </a:bodyPr>
          <a:lstStyle/>
          <a:p>
            <a:pPr>
              <a:defRPr/>
            </a:pPr>
            <a:fld id="{AF4B6938-6741-4236-8FF0-C57591E88873}" type="slidenum">
              <a:rPr lang="en-US"/>
              <a:pPr>
                <a:defRPr/>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3"/>
          <p:cNvSpPr>
            <a:spLocks noChangeArrowheads="1"/>
          </p:cNvSpPr>
          <p:nvPr/>
        </p:nvSpPr>
        <p:spPr bwMode="auto">
          <a:xfrm>
            <a:off x="0" y="1557338"/>
            <a:ext cx="9144000" cy="792162"/>
          </a:xfrm>
          <a:prstGeom prst="rect">
            <a:avLst/>
          </a:prstGeom>
          <a:noFill/>
          <a:ln w="9525">
            <a:noFill/>
            <a:miter lim="800000"/>
            <a:headEnd/>
            <a:tailEnd/>
          </a:ln>
        </p:spPr>
        <p:txBody>
          <a:bodyPr lIns="91413" tIns="45706" rIns="91413" bIns="45706"/>
          <a:lstStyle/>
          <a:p>
            <a:pPr algn="ctr">
              <a:spcBef>
                <a:spcPct val="20000"/>
              </a:spcBef>
            </a:pPr>
            <a:r>
              <a:rPr lang="en-US" sz="4000">
                <a:solidFill>
                  <a:srgbClr val="5C6971"/>
                </a:solidFill>
                <a:latin typeface="Calibri" pitchFamily="34" charset="0"/>
              </a:rPr>
              <a:t>Joint Research between</a:t>
            </a:r>
          </a:p>
          <a:p>
            <a:pPr algn="ctr">
              <a:spcBef>
                <a:spcPct val="20000"/>
              </a:spcBef>
            </a:pPr>
            <a:r>
              <a:rPr lang="en-US" sz="4000">
                <a:solidFill>
                  <a:srgbClr val="5C6971"/>
                </a:solidFill>
                <a:latin typeface="Calibri" pitchFamily="34" charset="0"/>
              </a:rPr>
              <a:t>GTU and DHBW Stuttgart</a:t>
            </a:r>
          </a:p>
          <a:p>
            <a:pPr algn="ctr">
              <a:spcBef>
                <a:spcPct val="20000"/>
              </a:spcBef>
            </a:pPr>
            <a:endParaRPr lang="en-US" sz="4000">
              <a:solidFill>
                <a:srgbClr val="5C6971"/>
              </a:solidFill>
              <a:latin typeface="Calibri" pitchFamily="34" charset="0"/>
            </a:endParaRPr>
          </a:p>
          <a:p>
            <a:pPr algn="ctr">
              <a:spcBef>
                <a:spcPct val="20000"/>
              </a:spcBef>
            </a:pPr>
            <a:endParaRPr lang="en-US">
              <a:solidFill>
                <a:srgbClr val="E2001A"/>
              </a:solidFill>
              <a:latin typeface="Calibri" pitchFamily="34" charset="0"/>
            </a:endParaRPr>
          </a:p>
          <a:p>
            <a:pPr algn="ctr">
              <a:spcBef>
                <a:spcPct val="20000"/>
              </a:spcBef>
            </a:pPr>
            <a:r>
              <a:rPr lang="en-US">
                <a:solidFill>
                  <a:srgbClr val="E2001A"/>
                </a:solidFill>
                <a:latin typeface="Calibri" pitchFamily="34" charset="0"/>
              </a:rPr>
              <a:t>AUGUST 2012</a:t>
            </a:r>
          </a:p>
        </p:txBody>
      </p:sp>
      <p:sp>
        <p:nvSpPr>
          <p:cNvPr id="46082" name="Textfeld 1"/>
          <p:cNvSpPr txBox="1">
            <a:spLocks noChangeArrowheads="1"/>
          </p:cNvSpPr>
          <p:nvPr/>
        </p:nvSpPr>
        <p:spPr bwMode="auto">
          <a:xfrm>
            <a:off x="2895600" y="3200400"/>
            <a:ext cx="3198813" cy="646113"/>
          </a:xfrm>
          <a:prstGeom prst="rect">
            <a:avLst/>
          </a:prstGeom>
          <a:noFill/>
          <a:ln w="9525">
            <a:noFill/>
            <a:miter lim="800000"/>
            <a:headEnd/>
            <a:tailEnd/>
          </a:ln>
        </p:spPr>
        <p:txBody>
          <a:bodyPr wrap="none">
            <a:spAutoFit/>
          </a:bodyPr>
          <a:lstStyle/>
          <a:p>
            <a:pPr algn="ctr"/>
            <a:r>
              <a:rPr lang="en-GB">
                <a:latin typeface="Calibri" pitchFamily="34" charset="0"/>
              </a:rPr>
              <a:t>Prof. Dr. Friedrich Augenstein</a:t>
            </a:r>
          </a:p>
          <a:p>
            <a:pPr algn="ctr"/>
            <a:r>
              <a:rPr lang="en-GB">
                <a:latin typeface="Calibri" pitchFamily="34" charset="0"/>
              </a:rPr>
              <a:t>Dr. Ramesh Shah</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Foliennummernplatzhalter 4"/>
          <p:cNvSpPr>
            <a:spLocks noGrp="1"/>
          </p:cNvSpPr>
          <p:nvPr>
            <p:ph type="sldNum" sz="quarter" idx="12"/>
          </p:nvPr>
        </p:nvSpPr>
        <p:spPr bwMode="auto">
          <a:xfrm>
            <a:off x="609600" y="6248400"/>
            <a:ext cx="54213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C2821114-BCAB-4DFA-8B60-81D39D247B61}" type="slidenum">
              <a:rPr lang="de-DE">
                <a:solidFill>
                  <a:schemeClr val="tx2"/>
                </a:solidFill>
                <a:ea typeface="ＭＳ Ｐゴシック" pitchFamily="34" charset="-128"/>
                <a:cs typeface="Arial" charset="0"/>
              </a:rPr>
              <a:pPr fontAlgn="base">
                <a:spcBef>
                  <a:spcPct val="0"/>
                </a:spcBef>
                <a:spcAft>
                  <a:spcPct val="0"/>
                </a:spcAft>
              </a:pPr>
              <a:t>64</a:t>
            </a:fld>
            <a:endParaRPr lang="de-DE">
              <a:solidFill>
                <a:schemeClr val="tx2"/>
              </a:solidFill>
              <a:ea typeface="ＭＳ Ｐゴシック" pitchFamily="34" charset="-128"/>
              <a:cs typeface="Arial" charset="0"/>
            </a:endParaRPr>
          </a:p>
        </p:txBody>
      </p:sp>
      <p:sp>
        <p:nvSpPr>
          <p:cNvPr id="48130" name="Rectangle 2"/>
          <p:cNvSpPr>
            <a:spLocks noGrp="1" noChangeArrowheads="1"/>
          </p:cNvSpPr>
          <p:nvPr>
            <p:ph type="title"/>
          </p:nvPr>
        </p:nvSpPr>
        <p:spPr>
          <a:xfrm>
            <a:off x="381000" y="457200"/>
            <a:ext cx="8308975" cy="622300"/>
          </a:xfrm>
        </p:spPr>
        <p:txBody>
          <a:bodyPr/>
          <a:lstStyle/>
          <a:p>
            <a:r>
              <a:rPr lang="en-US" sz="2400" smtClean="0"/>
              <a:t>Project 1: Survey on Cooperation Management</a:t>
            </a:r>
          </a:p>
        </p:txBody>
      </p:sp>
      <p:sp>
        <p:nvSpPr>
          <p:cNvPr id="48131" name="Rectangle 3"/>
          <p:cNvSpPr>
            <a:spLocks noGrp="1" noChangeArrowheads="1"/>
          </p:cNvSpPr>
          <p:nvPr>
            <p:ph type="body" idx="1"/>
          </p:nvPr>
        </p:nvSpPr>
        <p:spPr>
          <a:xfrm>
            <a:off x="517525" y="1196975"/>
            <a:ext cx="8308975" cy="4679950"/>
          </a:xfrm>
        </p:spPr>
        <p:txBody>
          <a:bodyPr/>
          <a:lstStyle/>
          <a:p>
            <a:pPr>
              <a:lnSpc>
                <a:spcPct val="80000"/>
              </a:lnSpc>
              <a:spcBef>
                <a:spcPct val="0"/>
              </a:spcBef>
              <a:buClr>
                <a:srgbClr val="000099"/>
              </a:buClr>
              <a:buSzPct val="80000"/>
              <a:buFont typeface="Wingdings" pitchFamily="2" charset="2"/>
              <a:buNone/>
            </a:pPr>
            <a:endParaRPr lang="de-DE" sz="1600" smtClean="0">
              <a:solidFill>
                <a:srgbClr val="000000"/>
              </a:solidFill>
            </a:endParaRPr>
          </a:p>
          <a:p>
            <a:pPr>
              <a:lnSpc>
                <a:spcPct val="120000"/>
              </a:lnSpc>
              <a:spcAft>
                <a:spcPts val="300"/>
              </a:spcAft>
              <a:buClr>
                <a:srgbClr val="000099"/>
              </a:buClr>
              <a:buSzPct val="80000"/>
              <a:buFont typeface="Wingdings" pitchFamily="2" charset="2"/>
              <a:buChar char="¡"/>
            </a:pPr>
            <a:r>
              <a:rPr lang="en-US" sz="1600" b="1" smtClean="0">
                <a:solidFill>
                  <a:srgbClr val="000000"/>
                </a:solidFill>
              </a:rPr>
              <a:t>Initial Situation: </a:t>
            </a:r>
            <a:r>
              <a:rPr lang="en-US" sz="1600" smtClean="0">
                <a:solidFill>
                  <a:srgbClr val="000000"/>
                </a:solidFill>
              </a:rPr>
              <a:t>Cooperations between companies have failed many times in the past – on a national as well as on an international basis.</a:t>
            </a:r>
          </a:p>
          <a:p>
            <a:pPr>
              <a:lnSpc>
                <a:spcPct val="120000"/>
              </a:lnSpc>
              <a:spcAft>
                <a:spcPts val="300"/>
              </a:spcAft>
              <a:buClr>
                <a:srgbClr val="000099"/>
              </a:buClr>
              <a:buSzPct val="80000"/>
              <a:buFont typeface="Wingdings" pitchFamily="2" charset="2"/>
              <a:buChar char="¡"/>
            </a:pPr>
            <a:r>
              <a:rPr lang="en-US" sz="1600" smtClean="0">
                <a:solidFill>
                  <a:srgbClr val="000000"/>
                </a:solidFill>
              </a:rPr>
              <a:t>To get some deeper insight in today’s cooperation management the DHBW Stuttgart and the “Bundesverband Deutscher Unternehmensberater (BDU)” (German Association of Management Consultants) conducted an online survey on cooperation management in Germany (Chief Investigator: Prof. Dr. Friedrich Augenstein, DHBW Stuttgart).</a:t>
            </a:r>
          </a:p>
          <a:p>
            <a:pPr>
              <a:lnSpc>
                <a:spcPct val="120000"/>
              </a:lnSpc>
              <a:spcAft>
                <a:spcPts val="300"/>
              </a:spcAft>
              <a:buClr>
                <a:srgbClr val="000099"/>
              </a:buClr>
              <a:buSzPct val="80000"/>
              <a:buFont typeface="Wingdings" pitchFamily="2" charset="2"/>
              <a:buChar char="¡"/>
            </a:pPr>
            <a:r>
              <a:rPr lang="en-US" sz="1600" smtClean="0">
                <a:solidFill>
                  <a:srgbClr val="000000"/>
                </a:solidFill>
              </a:rPr>
              <a:t>The survey covers the objectives and areas of cooperations, risks and reasons for failure and success in cooperations, and organizational structures of cooperations.</a:t>
            </a:r>
          </a:p>
          <a:p>
            <a:pPr>
              <a:lnSpc>
                <a:spcPct val="120000"/>
              </a:lnSpc>
              <a:spcAft>
                <a:spcPts val="300"/>
              </a:spcAft>
              <a:buClr>
                <a:srgbClr val="000099"/>
              </a:buClr>
              <a:buSzPct val="80000"/>
              <a:buFont typeface="Wingdings" pitchFamily="2" charset="2"/>
              <a:buChar char="¡"/>
            </a:pPr>
            <a:r>
              <a:rPr lang="en-US" sz="1600" smtClean="0">
                <a:solidFill>
                  <a:srgbClr val="000000"/>
                </a:solidFill>
              </a:rPr>
              <a:t>About 150 German companies took part in the online survey. Some first interesting results have been found.</a:t>
            </a:r>
          </a:p>
          <a:p>
            <a:pPr>
              <a:lnSpc>
                <a:spcPct val="120000"/>
              </a:lnSpc>
              <a:spcAft>
                <a:spcPts val="300"/>
              </a:spcAft>
              <a:buClr>
                <a:srgbClr val="000099"/>
              </a:buClr>
              <a:buSzPct val="80000"/>
              <a:buFont typeface="Wingdings" pitchFamily="2" charset="2"/>
              <a:buChar char="¡"/>
            </a:pPr>
            <a:r>
              <a:rPr lang="en-US" sz="1600" smtClean="0">
                <a:solidFill>
                  <a:srgbClr val="000000"/>
                </a:solidFill>
              </a:rPr>
              <a:t>The results should be compared to a similar survey in an “emerging market”. Because of the close economic relationship between India and Germany the corresponding survey should take place in India.</a:t>
            </a:r>
          </a:p>
          <a:p>
            <a:pPr lvl="1">
              <a:lnSpc>
                <a:spcPct val="120000"/>
              </a:lnSpc>
              <a:spcAft>
                <a:spcPct val="50000"/>
              </a:spcAft>
              <a:buClr>
                <a:srgbClr val="000099"/>
              </a:buClr>
              <a:buSzPct val="80000"/>
              <a:buFont typeface="Wingdings" pitchFamily="2" charset="2"/>
              <a:buChar char="¡"/>
            </a:pPr>
            <a:endParaRPr lang="de-DE" sz="1600" smtClean="0">
              <a:solidFill>
                <a:srgbClr val="000000"/>
              </a:solidFill>
            </a:endParaRPr>
          </a:p>
        </p:txBody>
      </p:sp>
      <p:sp>
        <p:nvSpPr>
          <p:cNvPr id="6149" name="Rectangle 4"/>
          <p:cNvSpPr>
            <a:spLocks noGrp="1" noChangeArrowheads="1"/>
          </p:cNvSpPr>
          <p:nvPr>
            <p:ph type="dt" sz="quarter" idx="10"/>
          </p:nvPr>
        </p:nvSpPr>
        <p:spPr>
          <a:ln>
            <a:miter lim="800000"/>
            <a:headEnd/>
            <a:tailEnd/>
          </a:ln>
        </p:spPr>
        <p:txBody>
          <a:bodyPr/>
          <a:lstStyle/>
          <a:p>
            <a:pPr>
              <a:defRPr/>
            </a:pPr>
            <a:r>
              <a:rPr lang="de-DE">
                <a:ea typeface="ＭＳ Ｐゴシック" pitchFamily="34" charset="-128"/>
              </a:rPr>
              <a:t>Proposal Joint Research GTU-DHBW Stuttgart August 2012 - Prof. Dr. Friedrich Augenstein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Foliennummernplatzhalter 4"/>
          <p:cNvSpPr>
            <a:spLocks noGrp="1"/>
          </p:cNvSpPr>
          <p:nvPr>
            <p:ph type="sldNum" sz="quarter" idx="12"/>
          </p:nvPr>
        </p:nvSpPr>
        <p:spPr bwMode="auto">
          <a:xfrm>
            <a:off x="609600" y="6248400"/>
            <a:ext cx="54213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3EBBC7D6-5ADA-4864-91C6-780B28E78F5D}" type="slidenum">
              <a:rPr lang="de-DE">
                <a:solidFill>
                  <a:schemeClr val="tx2"/>
                </a:solidFill>
                <a:ea typeface="ＭＳ Ｐゴシック" pitchFamily="34" charset="-128"/>
                <a:cs typeface="Arial" charset="0"/>
              </a:rPr>
              <a:pPr fontAlgn="base">
                <a:spcBef>
                  <a:spcPct val="0"/>
                </a:spcBef>
                <a:spcAft>
                  <a:spcPct val="0"/>
                </a:spcAft>
              </a:pPr>
              <a:t>65</a:t>
            </a:fld>
            <a:endParaRPr lang="de-DE">
              <a:solidFill>
                <a:schemeClr val="tx2"/>
              </a:solidFill>
              <a:ea typeface="ＭＳ Ｐゴシック" pitchFamily="34" charset="-128"/>
              <a:cs typeface="Arial" charset="0"/>
            </a:endParaRPr>
          </a:p>
        </p:txBody>
      </p:sp>
      <p:sp>
        <p:nvSpPr>
          <p:cNvPr id="50178" name="Rectangle 2"/>
          <p:cNvSpPr>
            <a:spLocks noGrp="1" noChangeArrowheads="1"/>
          </p:cNvSpPr>
          <p:nvPr>
            <p:ph type="title"/>
          </p:nvPr>
        </p:nvSpPr>
        <p:spPr>
          <a:xfrm>
            <a:off x="533400" y="533400"/>
            <a:ext cx="8308975" cy="622300"/>
          </a:xfrm>
        </p:spPr>
        <p:txBody>
          <a:bodyPr/>
          <a:lstStyle/>
          <a:p>
            <a:r>
              <a:rPr lang="en-US" sz="2400" smtClean="0"/>
              <a:t>Project 1: Survey on Cooperation Management (cont.)</a:t>
            </a:r>
          </a:p>
        </p:txBody>
      </p:sp>
      <p:sp>
        <p:nvSpPr>
          <p:cNvPr id="54276" name="Rectangle 3"/>
          <p:cNvSpPr>
            <a:spLocks noGrp="1" noChangeArrowheads="1"/>
          </p:cNvSpPr>
          <p:nvPr>
            <p:ph type="body" idx="1"/>
          </p:nvPr>
        </p:nvSpPr>
        <p:spPr>
          <a:xfrm>
            <a:off x="533400" y="1371600"/>
            <a:ext cx="8507413" cy="4527550"/>
          </a:xfrm>
        </p:spPr>
        <p:txBody>
          <a:bodyPr rtlCol="0">
            <a:normAutofit fontScale="92500"/>
          </a:bodyPr>
          <a:lstStyle/>
          <a:p>
            <a:pPr fontAlgn="auto">
              <a:lnSpc>
                <a:spcPct val="120000"/>
              </a:lnSpc>
              <a:spcAft>
                <a:spcPts val="300"/>
              </a:spcAft>
              <a:buClr>
                <a:srgbClr val="000099"/>
              </a:buClr>
              <a:buSzPct val="80000"/>
              <a:buFont typeface="Arial" pitchFamily="34" charset="0"/>
              <a:buChar char="•"/>
              <a:defRPr/>
            </a:pPr>
            <a:r>
              <a:rPr lang="en-US" sz="1600" b="1" smtClean="0">
                <a:solidFill>
                  <a:srgbClr val="000000"/>
                </a:solidFill>
              </a:rPr>
              <a:t>Objectives</a:t>
            </a:r>
          </a:p>
          <a:p>
            <a:pPr fontAlgn="auto">
              <a:lnSpc>
                <a:spcPct val="120000"/>
              </a:lnSpc>
              <a:spcAft>
                <a:spcPts val="300"/>
              </a:spcAft>
              <a:buClr>
                <a:srgbClr val="000099"/>
              </a:buClr>
              <a:buSzPct val="80000"/>
              <a:buFont typeface="Wingdings" pitchFamily="2" charset="2"/>
              <a:buChar char="¡"/>
              <a:defRPr/>
            </a:pPr>
            <a:r>
              <a:rPr lang="en-US" sz="1600" smtClean="0">
                <a:solidFill>
                  <a:srgbClr val="000000"/>
                </a:solidFill>
              </a:rPr>
              <a:t>Ensure, that at least approx.100 companies in India (focus on Gujarat) take part in the survey.</a:t>
            </a:r>
          </a:p>
          <a:p>
            <a:pPr fontAlgn="auto">
              <a:lnSpc>
                <a:spcPct val="120000"/>
              </a:lnSpc>
              <a:spcAft>
                <a:spcPts val="300"/>
              </a:spcAft>
              <a:buClr>
                <a:srgbClr val="000099"/>
              </a:buClr>
              <a:buSzPct val="80000"/>
              <a:buFont typeface="Wingdings" pitchFamily="2" charset="2"/>
              <a:buChar char="¡"/>
              <a:defRPr/>
            </a:pPr>
            <a:r>
              <a:rPr lang="en-US" sz="1600" smtClean="0">
                <a:solidFill>
                  <a:srgbClr val="000000"/>
                </a:solidFill>
              </a:rPr>
              <a:t>Evaluate the feedback of the survey in India and compare it with the results of the German survey.</a:t>
            </a:r>
          </a:p>
          <a:p>
            <a:pPr fontAlgn="auto">
              <a:lnSpc>
                <a:spcPct val="120000"/>
              </a:lnSpc>
              <a:spcAft>
                <a:spcPts val="300"/>
              </a:spcAft>
              <a:buClr>
                <a:srgbClr val="000099"/>
              </a:buClr>
              <a:buSzPct val="80000"/>
              <a:buFont typeface="Wingdings" pitchFamily="2" charset="2"/>
              <a:buChar char="¡"/>
              <a:defRPr/>
            </a:pPr>
            <a:r>
              <a:rPr lang="en-US" sz="1600" smtClean="0">
                <a:solidFill>
                  <a:srgbClr val="000000"/>
                </a:solidFill>
              </a:rPr>
              <a:t>Gain valuable know-how on common and different values, perceptions and approaches in cooperation management for companies doing business in India and Germany.</a:t>
            </a:r>
            <a:endParaRPr lang="de-DE" sz="1600" smtClean="0">
              <a:solidFill>
                <a:srgbClr val="000000"/>
              </a:solidFill>
            </a:endParaRPr>
          </a:p>
          <a:p>
            <a:pPr fontAlgn="auto">
              <a:lnSpc>
                <a:spcPct val="120000"/>
              </a:lnSpc>
              <a:spcAft>
                <a:spcPts val="300"/>
              </a:spcAft>
              <a:buClr>
                <a:srgbClr val="000099"/>
              </a:buClr>
              <a:buSzPct val="80000"/>
              <a:buFont typeface="Arial" pitchFamily="34" charset="0"/>
              <a:buChar char="•"/>
              <a:defRPr/>
            </a:pPr>
            <a:r>
              <a:rPr lang="de-DE" sz="1600" b="1" smtClean="0">
                <a:solidFill>
                  <a:srgbClr val="000000"/>
                </a:solidFill>
              </a:rPr>
              <a:t>Approach / Next Steps</a:t>
            </a:r>
          </a:p>
          <a:p>
            <a:pPr fontAlgn="auto">
              <a:lnSpc>
                <a:spcPct val="120000"/>
              </a:lnSpc>
              <a:spcAft>
                <a:spcPts val="300"/>
              </a:spcAft>
              <a:buClr>
                <a:srgbClr val="000099"/>
              </a:buClr>
              <a:buSzPct val="80000"/>
              <a:buFont typeface="Wingdings" pitchFamily="2" charset="2"/>
              <a:buChar char="¡"/>
              <a:defRPr/>
            </a:pPr>
            <a:r>
              <a:rPr lang="en-US" sz="1600" smtClean="0">
                <a:solidFill>
                  <a:srgbClr val="000000"/>
                </a:solidFill>
              </a:rPr>
              <a:t>Translate questionnaire into English language.</a:t>
            </a:r>
            <a:r>
              <a:rPr lang="de-DE" sz="1600" smtClean="0">
                <a:solidFill>
                  <a:srgbClr val="000000"/>
                </a:solidFill>
              </a:rPr>
              <a:t>				(DHBW)</a:t>
            </a:r>
          </a:p>
          <a:p>
            <a:pPr fontAlgn="auto">
              <a:lnSpc>
                <a:spcPct val="120000"/>
              </a:lnSpc>
              <a:spcAft>
                <a:spcPts val="300"/>
              </a:spcAft>
              <a:buClr>
                <a:srgbClr val="000099"/>
              </a:buClr>
              <a:buSzPct val="80000"/>
              <a:buFont typeface="Wingdings" pitchFamily="2" charset="2"/>
              <a:buChar char="¡"/>
              <a:defRPr/>
            </a:pPr>
            <a:r>
              <a:rPr lang="en-US" sz="1600" smtClean="0">
                <a:solidFill>
                  <a:srgbClr val="000000"/>
                </a:solidFill>
              </a:rPr>
              <a:t>Set-up (online) questionnaire and send it (or a link to it) to Indian companies.	(GTU)</a:t>
            </a:r>
          </a:p>
          <a:p>
            <a:pPr fontAlgn="auto">
              <a:lnSpc>
                <a:spcPct val="120000"/>
              </a:lnSpc>
              <a:spcAft>
                <a:spcPts val="300"/>
              </a:spcAft>
              <a:buClr>
                <a:srgbClr val="000099"/>
              </a:buClr>
              <a:buSzPct val="80000"/>
              <a:buFont typeface="Wingdings" pitchFamily="2" charset="2"/>
              <a:buChar char="¡"/>
              <a:defRPr/>
            </a:pPr>
            <a:r>
              <a:rPr lang="en-US" sz="1600" smtClean="0">
                <a:solidFill>
                  <a:srgbClr val="000000"/>
                </a:solidFill>
              </a:rPr>
              <a:t>Evaluate feedback and compare it with results of German survey.		(GTU/DHBW)</a:t>
            </a:r>
          </a:p>
          <a:p>
            <a:pPr fontAlgn="auto">
              <a:lnSpc>
                <a:spcPct val="120000"/>
              </a:lnSpc>
              <a:spcAft>
                <a:spcPts val="300"/>
              </a:spcAft>
              <a:buClr>
                <a:srgbClr val="000099"/>
              </a:buClr>
              <a:buSzPct val="80000"/>
              <a:buFont typeface="Wingdings" pitchFamily="2" charset="2"/>
              <a:buChar char="¡"/>
              <a:defRPr/>
            </a:pPr>
            <a:r>
              <a:rPr lang="en-US" sz="1600" smtClean="0">
                <a:solidFill>
                  <a:srgbClr val="000000"/>
                </a:solidFill>
              </a:rPr>
              <a:t>Develop joint research report.					(GTU/DHBW)</a:t>
            </a:r>
          </a:p>
          <a:p>
            <a:pPr fontAlgn="auto">
              <a:lnSpc>
                <a:spcPct val="120000"/>
              </a:lnSpc>
              <a:spcAft>
                <a:spcPts val="300"/>
              </a:spcAft>
              <a:buClr>
                <a:srgbClr val="000099"/>
              </a:buClr>
              <a:buSzPct val="80000"/>
              <a:buFont typeface="Wingdings" pitchFamily="2" charset="2"/>
              <a:buChar char="¡"/>
              <a:defRPr/>
            </a:pPr>
            <a:r>
              <a:rPr lang="en-US" sz="1600" smtClean="0">
                <a:solidFill>
                  <a:srgbClr val="000000"/>
                </a:solidFill>
              </a:rPr>
              <a:t>Agree on sponsoring of designing, printing and publishing the report.        (GTU/DHBW/BDU)</a:t>
            </a:r>
          </a:p>
          <a:p>
            <a:pPr fontAlgn="auto">
              <a:lnSpc>
                <a:spcPct val="120000"/>
              </a:lnSpc>
              <a:spcAft>
                <a:spcPts val="300"/>
              </a:spcAft>
              <a:buClr>
                <a:srgbClr val="000099"/>
              </a:buClr>
              <a:buSzPct val="80000"/>
              <a:buFont typeface="Wingdings" pitchFamily="2" charset="2"/>
              <a:buChar char="¡"/>
              <a:defRPr/>
            </a:pPr>
            <a:r>
              <a:rPr lang="en-US" sz="1600" b="1" smtClean="0">
                <a:solidFill>
                  <a:srgbClr val="000000"/>
                </a:solidFill>
              </a:rPr>
              <a:t>Intended deadline for publishing: January 2013</a:t>
            </a:r>
          </a:p>
        </p:txBody>
      </p:sp>
      <p:sp>
        <p:nvSpPr>
          <p:cNvPr id="7173" name="Rectangle 4"/>
          <p:cNvSpPr>
            <a:spLocks noGrp="1" noChangeArrowheads="1"/>
          </p:cNvSpPr>
          <p:nvPr>
            <p:ph type="dt" sz="quarter" idx="10"/>
          </p:nvPr>
        </p:nvSpPr>
        <p:spPr>
          <a:ln>
            <a:miter lim="800000"/>
            <a:headEnd/>
            <a:tailEnd/>
          </a:ln>
        </p:spPr>
        <p:txBody>
          <a:bodyPr/>
          <a:lstStyle/>
          <a:p>
            <a:pPr>
              <a:defRPr/>
            </a:pPr>
            <a:r>
              <a:rPr lang="de-DE">
                <a:ea typeface="ＭＳ Ｐゴシック" pitchFamily="34" charset="-128"/>
              </a:rPr>
              <a:t>Proposal Joint Research GTU-DHBW Stuttgart August 2012 - Prof. Dr. Friedrich Augenstein</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Foliennummernplatzhalter 4"/>
          <p:cNvSpPr>
            <a:spLocks noGrp="1"/>
          </p:cNvSpPr>
          <p:nvPr>
            <p:ph type="sldNum" sz="quarter" idx="12"/>
          </p:nvPr>
        </p:nvSpPr>
        <p:spPr bwMode="auto">
          <a:xfrm>
            <a:off x="609600" y="6248400"/>
            <a:ext cx="54213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14CA25C5-839C-453C-A66F-E43DFFD90921}" type="slidenum">
              <a:rPr lang="de-DE">
                <a:solidFill>
                  <a:schemeClr val="tx2"/>
                </a:solidFill>
                <a:ea typeface="ＭＳ Ｐゴシック" pitchFamily="34" charset="-128"/>
                <a:cs typeface="Arial" charset="0"/>
              </a:rPr>
              <a:pPr fontAlgn="base">
                <a:spcBef>
                  <a:spcPct val="0"/>
                </a:spcBef>
                <a:spcAft>
                  <a:spcPct val="0"/>
                </a:spcAft>
              </a:pPr>
              <a:t>66</a:t>
            </a:fld>
            <a:endParaRPr lang="de-DE">
              <a:solidFill>
                <a:schemeClr val="tx2"/>
              </a:solidFill>
              <a:ea typeface="ＭＳ Ｐゴシック" pitchFamily="34" charset="-128"/>
              <a:cs typeface="Arial" charset="0"/>
            </a:endParaRPr>
          </a:p>
        </p:txBody>
      </p:sp>
      <p:sp>
        <p:nvSpPr>
          <p:cNvPr id="55299" name="Rectangle 2"/>
          <p:cNvSpPr>
            <a:spLocks noGrp="1" noChangeArrowheads="1"/>
          </p:cNvSpPr>
          <p:nvPr>
            <p:ph type="title"/>
          </p:nvPr>
        </p:nvSpPr>
        <p:spPr>
          <a:xfrm>
            <a:off x="517525" y="935038"/>
            <a:ext cx="8308975" cy="622300"/>
          </a:xfrm>
        </p:spPr>
        <p:txBody>
          <a:bodyPr rtlCol="0">
            <a:normAutofit fontScale="90000"/>
          </a:bodyPr>
          <a:lstStyle/>
          <a:p>
            <a:pPr fontAlgn="auto">
              <a:spcAft>
                <a:spcPts val="0"/>
              </a:spcAft>
              <a:defRPr/>
            </a:pPr>
            <a:r>
              <a:rPr lang="en-US" sz="3200" smtClean="0"/>
              <a:t>Project 2: Indo-German Business Activities – DOs and DON’Ts</a:t>
            </a:r>
            <a:br>
              <a:rPr lang="en-US" sz="3200" smtClean="0"/>
            </a:br>
            <a:r>
              <a:rPr lang="en-US" smtClean="0"/>
              <a:t>	    </a:t>
            </a:r>
            <a:r>
              <a:rPr lang="en-US" sz="2000" smtClean="0"/>
              <a:t>Topic of Study Tour of DHBW students in early 2013</a:t>
            </a:r>
            <a:r>
              <a:rPr lang="en-US" smtClean="0"/>
              <a:t/>
            </a:r>
            <a:br>
              <a:rPr lang="en-US" smtClean="0"/>
            </a:br>
            <a:r>
              <a:rPr lang="en-US" smtClean="0"/>
              <a:t>	 </a:t>
            </a:r>
          </a:p>
        </p:txBody>
      </p:sp>
      <p:sp>
        <p:nvSpPr>
          <p:cNvPr id="52227" name="Rectangle 3"/>
          <p:cNvSpPr>
            <a:spLocks noGrp="1" noChangeArrowheads="1"/>
          </p:cNvSpPr>
          <p:nvPr>
            <p:ph type="body" idx="1"/>
          </p:nvPr>
        </p:nvSpPr>
        <p:spPr>
          <a:xfrm>
            <a:off x="517525" y="1412875"/>
            <a:ext cx="8507413" cy="4679950"/>
          </a:xfrm>
        </p:spPr>
        <p:txBody>
          <a:bodyPr/>
          <a:lstStyle/>
          <a:p>
            <a:pPr>
              <a:lnSpc>
                <a:spcPct val="80000"/>
              </a:lnSpc>
              <a:spcBef>
                <a:spcPct val="0"/>
              </a:spcBef>
              <a:buClr>
                <a:srgbClr val="000099"/>
              </a:buClr>
              <a:buSzPct val="80000"/>
              <a:buFont typeface="Wingdings" pitchFamily="2" charset="2"/>
              <a:buNone/>
            </a:pPr>
            <a:endParaRPr lang="de-DE" sz="1600" smtClean="0">
              <a:solidFill>
                <a:srgbClr val="000000"/>
              </a:solidFill>
            </a:endParaRPr>
          </a:p>
          <a:p>
            <a:pPr>
              <a:lnSpc>
                <a:spcPct val="120000"/>
              </a:lnSpc>
              <a:spcAft>
                <a:spcPts val="300"/>
              </a:spcAft>
              <a:buClr>
                <a:srgbClr val="000099"/>
              </a:buClr>
              <a:buSzPct val="80000"/>
            </a:pPr>
            <a:r>
              <a:rPr lang="en-US" sz="1600" b="1" smtClean="0">
                <a:solidFill>
                  <a:srgbClr val="000000"/>
                </a:solidFill>
              </a:rPr>
              <a:t>Initial Situation: </a:t>
            </a:r>
            <a:r>
              <a:rPr lang="en-US" sz="1600" smtClean="0">
                <a:solidFill>
                  <a:srgbClr val="000000"/>
                </a:solidFill>
              </a:rPr>
              <a:t>Many Indian companies face problems in doing business in Germany as well as German companies face problems doing business in India.</a:t>
            </a:r>
          </a:p>
          <a:p>
            <a:pPr>
              <a:lnSpc>
                <a:spcPct val="120000"/>
              </a:lnSpc>
              <a:spcAft>
                <a:spcPts val="300"/>
              </a:spcAft>
              <a:buClr>
                <a:srgbClr val="000099"/>
              </a:buClr>
              <a:buSzPct val="80000"/>
              <a:buFont typeface="Wingdings" pitchFamily="2" charset="2"/>
              <a:buChar char="¡"/>
            </a:pPr>
            <a:r>
              <a:rPr lang="en-US" sz="1600" smtClean="0">
                <a:solidFill>
                  <a:srgbClr val="000000"/>
                </a:solidFill>
              </a:rPr>
              <a:t>Big firms had faced a lot of challenges in this issue and dealt with them partly scientifically, but small to medium-size companies also being able to do business on an international basis lack structured approaches to handle them.</a:t>
            </a:r>
            <a:endParaRPr lang="de-DE" sz="1600" smtClean="0">
              <a:solidFill>
                <a:srgbClr val="000000"/>
              </a:solidFill>
            </a:endParaRPr>
          </a:p>
          <a:p>
            <a:pPr>
              <a:lnSpc>
                <a:spcPct val="120000"/>
              </a:lnSpc>
              <a:spcAft>
                <a:spcPts val="300"/>
              </a:spcAft>
              <a:buClr>
                <a:srgbClr val="000099"/>
              </a:buClr>
              <a:buSzPct val="80000"/>
            </a:pPr>
            <a:r>
              <a:rPr lang="en-US" sz="1600" b="1" smtClean="0">
                <a:solidFill>
                  <a:srgbClr val="000000"/>
                </a:solidFill>
              </a:rPr>
              <a:t>Objectives</a:t>
            </a:r>
          </a:p>
          <a:p>
            <a:pPr>
              <a:lnSpc>
                <a:spcPct val="120000"/>
              </a:lnSpc>
              <a:spcAft>
                <a:spcPts val="300"/>
              </a:spcAft>
              <a:buClr>
                <a:srgbClr val="000099"/>
              </a:buClr>
              <a:buSzPct val="80000"/>
              <a:buFont typeface="Wingdings" pitchFamily="2" charset="2"/>
              <a:buChar char="¡"/>
            </a:pPr>
            <a:r>
              <a:rPr lang="en-US" sz="1600" smtClean="0">
                <a:solidFill>
                  <a:srgbClr val="000000"/>
                </a:solidFill>
              </a:rPr>
              <a:t>Identify most common pitfalls in market entry approaches of Indian firms in Germany and German firms in India.</a:t>
            </a:r>
          </a:p>
          <a:p>
            <a:pPr>
              <a:lnSpc>
                <a:spcPct val="120000"/>
              </a:lnSpc>
              <a:spcAft>
                <a:spcPts val="300"/>
              </a:spcAft>
              <a:buClr>
                <a:srgbClr val="000099"/>
              </a:buClr>
              <a:buSzPct val="80000"/>
              <a:buFont typeface="Wingdings" pitchFamily="2" charset="2"/>
              <a:buChar char="¡"/>
            </a:pPr>
            <a:r>
              <a:rPr lang="en-US" sz="1600" smtClean="0">
                <a:solidFill>
                  <a:srgbClr val="000000"/>
                </a:solidFill>
              </a:rPr>
              <a:t>Structure these pitfalls according to topics like culture, know-how deficits, financing, consumer behavior, legal restrictions, …</a:t>
            </a:r>
          </a:p>
          <a:p>
            <a:pPr>
              <a:lnSpc>
                <a:spcPct val="120000"/>
              </a:lnSpc>
              <a:spcAft>
                <a:spcPts val="300"/>
              </a:spcAft>
              <a:buClr>
                <a:srgbClr val="000099"/>
              </a:buClr>
              <a:buSzPct val="80000"/>
              <a:buFont typeface="Wingdings" pitchFamily="2" charset="2"/>
              <a:buChar char="¡"/>
            </a:pPr>
            <a:r>
              <a:rPr lang="en-US" sz="1600" smtClean="0">
                <a:solidFill>
                  <a:srgbClr val="000000"/>
                </a:solidFill>
              </a:rPr>
              <a:t>Develop success criteria for market entry approaches.</a:t>
            </a:r>
          </a:p>
          <a:p>
            <a:pPr>
              <a:lnSpc>
                <a:spcPct val="120000"/>
              </a:lnSpc>
              <a:spcAft>
                <a:spcPts val="300"/>
              </a:spcAft>
              <a:buClr>
                <a:srgbClr val="000099"/>
              </a:buClr>
              <a:buSzPct val="80000"/>
              <a:buFont typeface="Wingdings" pitchFamily="2" charset="2"/>
              <a:buChar char="¡"/>
            </a:pPr>
            <a:r>
              <a:rPr lang="en-US" sz="1600" smtClean="0">
                <a:solidFill>
                  <a:srgbClr val="000000"/>
                </a:solidFill>
              </a:rPr>
              <a:t>Develop guidelines for successful market entry approaches in India and Germany.</a:t>
            </a:r>
            <a:endParaRPr lang="en-US" sz="1600" b="1" smtClean="0">
              <a:solidFill>
                <a:srgbClr val="000000"/>
              </a:solidFill>
            </a:endParaRPr>
          </a:p>
        </p:txBody>
      </p:sp>
      <p:sp>
        <p:nvSpPr>
          <p:cNvPr id="8197" name="Rectangle 4"/>
          <p:cNvSpPr>
            <a:spLocks noGrp="1" noChangeArrowheads="1"/>
          </p:cNvSpPr>
          <p:nvPr>
            <p:ph type="dt" sz="quarter" idx="10"/>
          </p:nvPr>
        </p:nvSpPr>
        <p:spPr>
          <a:ln>
            <a:miter lim="800000"/>
            <a:headEnd/>
            <a:tailEnd/>
          </a:ln>
        </p:spPr>
        <p:txBody>
          <a:bodyPr/>
          <a:lstStyle/>
          <a:p>
            <a:pPr>
              <a:defRPr/>
            </a:pPr>
            <a:r>
              <a:rPr lang="de-DE">
                <a:ea typeface="ＭＳ Ｐゴシック" pitchFamily="34" charset="-128"/>
              </a:rPr>
              <a:t>Proposal Joint Research GTU-DHBW Stuttgart August 2012 - Prof. Dr. Friedrich Augenstein</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liennummernplatzhalter 4"/>
          <p:cNvSpPr txBox="1">
            <a:spLocks noGrp="1"/>
          </p:cNvSpPr>
          <p:nvPr/>
        </p:nvSpPr>
        <p:spPr bwMode="auto">
          <a:xfrm>
            <a:off x="7807325" y="6297613"/>
            <a:ext cx="844550" cy="457200"/>
          </a:xfrm>
          <a:prstGeom prst="rect">
            <a:avLst/>
          </a:prstGeom>
          <a:noFill/>
          <a:ln w="9525">
            <a:noFill/>
            <a:miter lim="800000"/>
            <a:headEnd/>
            <a:tailEnd/>
          </a:ln>
        </p:spPr>
        <p:txBody>
          <a:bodyPr lIns="91413" tIns="45706" rIns="91413" bIns="45706"/>
          <a:lstStyle/>
          <a:p>
            <a:pPr algn="r" defTabSz="912813"/>
            <a:fld id="{42169B60-EE08-4B68-882B-E1981E2638D4}" type="slidenum">
              <a:rPr lang="de-DE" sz="1200">
                <a:solidFill>
                  <a:srgbClr val="5C6971"/>
                </a:solidFill>
                <a:latin typeface="Calibri" pitchFamily="34" charset="0"/>
              </a:rPr>
              <a:pPr algn="r" defTabSz="912813"/>
              <a:t>67</a:t>
            </a:fld>
            <a:endParaRPr lang="de-DE" sz="1200">
              <a:solidFill>
                <a:srgbClr val="5C6971"/>
              </a:solidFill>
              <a:latin typeface="Calibri" pitchFamily="34" charset="0"/>
            </a:endParaRPr>
          </a:p>
        </p:txBody>
      </p:sp>
      <p:sp>
        <p:nvSpPr>
          <p:cNvPr id="56323" name="Rectangle 2"/>
          <p:cNvSpPr>
            <a:spLocks noGrp="1" noChangeArrowheads="1"/>
          </p:cNvSpPr>
          <p:nvPr>
            <p:ph type="title" idx="4294967295"/>
          </p:nvPr>
        </p:nvSpPr>
        <p:spPr>
          <a:xfrm>
            <a:off x="517525" y="935038"/>
            <a:ext cx="8308975" cy="622300"/>
          </a:xfrm>
        </p:spPr>
        <p:txBody>
          <a:bodyPr rtlCol="0">
            <a:normAutofit fontScale="90000"/>
          </a:bodyPr>
          <a:lstStyle/>
          <a:p>
            <a:pPr fontAlgn="auto">
              <a:spcAft>
                <a:spcPts val="0"/>
              </a:spcAft>
              <a:defRPr/>
            </a:pPr>
            <a:r>
              <a:rPr lang="en-US" sz="3200" smtClean="0"/>
              <a:t>Project 2: Indo-German Business Activities – DOs and DON’Ts</a:t>
            </a:r>
            <a:r>
              <a:rPr lang="en-US" smtClean="0"/>
              <a:t/>
            </a:r>
            <a:br>
              <a:rPr lang="en-US" smtClean="0"/>
            </a:br>
            <a:r>
              <a:rPr lang="en-US" smtClean="0"/>
              <a:t>	</a:t>
            </a:r>
            <a:endParaRPr lang="en-US" sz="2000" smtClean="0"/>
          </a:p>
        </p:txBody>
      </p:sp>
      <p:sp>
        <p:nvSpPr>
          <p:cNvPr id="56324" name="Rectangle 3"/>
          <p:cNvSpPr>
            <a:spLocks noGrp="1" noChangeArrowheads="1"/>
          </p:cNvSpPr>
          <p:nvPr>
            <p:ph type="body" idx="4294967295"/>
          </p:nvPr>
        </p:nvSpPr>
        <p:spPr>
          <a:xfrm>
            <a:off x="636588" y="1371600"/>
            <a:ext cx="7856537" cy="4433888"/>
          </a:xfrm>
        </p:spPr>
        <p:txBody>
          <a:bodyPr rtlCol="0">
            <a:normAutofit fontScale="92500" lnSpcReduction="10000"/>
          </a:bodyPr>
          <a:lstStyle/>
          <a:p>
            <a:pPr fontAlgn="auto">
              <a:lnSpc>
                <a:spcPct val="120000"/>
              </a:lnSpc>
              <a:spcAft>
                <a:spcPts val="300"/>
              </a:spcAft>
              <a:buClr>
                <a:srgbClr val="000099"/>
              </a:buClr>
              <a:buSzPct val="80000"/>
              <a:buFont typeface="Arial" pitchFamily="34" charset="0"/>
              <a:buChar char="•"/>
              <a:defRPr/>
            </a:pPr>
            <a:r>
              <a:rPr lang="de-DE" sz="1600" b="1" smtClean="0">
                <a:solidFill>
                  <a:srgbClr val="000000"/>
                </a:solidFill>
              </a:rPr>
              <a:t>Approach / Next Steps</a:t>
            </a:r>
          </a:p>
          <a:p>
            <a:pPr fontAlgn="auto">
              <a:lnSpc>
                <a:spcPct val="120000"/>
              </a:lnSpc>
              <a:spcAft>
                <a:spcPts val="0"/>
              </a:spcAft>
              <a:buClr>
                <a:srgbClr val="000099"/>
              </a:buClr>
              <a:buSzPct val="80000"/>
              <a:buFont typeface="Wingdings" pitchFamily="2" charset="2"/>
              <a:buChar char="¡"/>
              <a:defRPr/>
            </a:pPr>
            <a:r>
              <a:rPr lang="en-US" sz="1600" smtClean="0">
                <a:solidFill>
                  <a:srgbClr val="000000"/>
                </a:solidFill>
              </a:rPr>
              <a:t>Pre-studies and surveys on pitfalls					(01/13)</a:t>
            </a:r>
          </a:p>
          <a:p>
            <a:pPr fontAlgn="auto">
              <a:lnSpc>
                <a:spcPct val="120000"/>
              </a:lnSpc>
              <a:spcAft>
                <a:spcPts val="0"/>
              </a:spcAft>
              <a:buClr>
                <a:srgbClr val="000099"/>
              </a:buClr>
              <a:buSzPct val="80000"/>
              <a:buFont typeface="Wingdings" pitchFamily="2" charset="2"/>
              <a:buChar char="¡"/>
              <a:defRPr/>
            </a:pPr>
            <a:r>
              <a:rPr lang="en-US" sz="1600" smtClean="0">
                <a:solidFill>
                  <a:srgbClr val="000000"/>
                </a:solidFill>
              </a:rPr>
              <a:t>Pre-structuring of topics, formulation of survey hypothesis		(01/13)</a:t>
            </a:r>
            <a:endParaRPr lang="de-DE" sz="1600" smtClean="0">
              <a:solidFill>
                <a:srgbClr val="000000"/>
              </a:solidFill>
            </a:endParaRPr>
          </a:p>
          <a:p>
            <a:pPr fontAlgn="auto">
              <a:lnSpc>
                <a:spcPct val="120000"/>
              </a:lnSpc>
              <a:spcAft>
                <a:spcPts val="0"/>
              </a:spcAft>
              <a:buClr>
                <a:srgbClr val="000099"/>
              </a:buClr>
              <a:buSzPct val="80000"/>
              <a:buFont typeface="Wingdings" pitchFamily="2" charset="2"/>
              <a:buChar char="¡"/>
              <a:defRPr/>
            </a:pPr>
            <a:r>
              <a:rPr lang="en-US" sz="1600" smtClean="0">
                <a:solidFill>
                  <a:srgbClr val="000000"/>
                </a:solidFill>
              </a:rPr>
              <a:t>Study Tour of 10 to 15 DHBW students to India (GTU / Parul Institutes)	(02/13)</a:t>
            </a:r>
          </a:p>
          <a:p>
            <a:pPr lvl="1" fontAlgn="auto">
              <a:lnSpc>
                <a:spcPct val="120000"/>
              </a:lnSpc>
              <a:spcAft>
                <a:spcPts val="0"/>
              </a:spcAft>
              <a:buClr>
                <a:srgbClr val="000099"/>
              </a:buClr>
              <a:buSzPct val="80000"/>
              <a:buFont typeface="Wingdings" pitchFamily="2" charset="2"/>
              <a:buChar char="¡"/>
              <a:defRPr/>
            </a:pPr>
            <a:r>
              <a:rPr lang="en-US" sz="1600" smtClean="0">
                <a:solidFill>
                  <a:srgbClr val="000000"/>
                </a:solidFill>
              </a:rPr>
              <a:t>Joint research</a:t>
            </a:r>
          </a:p>
          <a:p>
            <a:pPr lvl="1" fontAlgn="auto">
              <a:lnSpc>
                <a:spcPct val="120000"/>
              </a:lnSpc>
              <a:spcAft>
                <a:spcPts val="0"/>
              </a:spcAft>
              <a:buClr>
                <a:srgbClr val="000099"/>
              </a:buClr>
              <a:buSzPct val="80000"/>
              <a:buFont typeface="Wingdings" pitchFamily="2" charset="2"/>
              <a:buChar char="¡"/>
              <a:defRPr/>
            </a:pPr>
            <a:r>
              <a:rPr lang="en-US" sz="1600" smtClean="0">
                <a:solidFill>
                  <a:srgbClr val="000000"/>
                </a:solidFill>
              </a:rPr>
              <a:t>Work on literature and information available on internet</a:t>
            </a:r>
          </a:p>
          <a:p>
            <a:pPr lvl="1" fontAlgn="auto">
              <a:lnSpc>
                <a:spcPct val="120000"/>
              </a:lnSpc>
              <a:spcAft>
                <a:spcPts val="0"/>
              </a:spcAft>
              <a:buClr>
                <a:srgbClr val="000099"/>
              </a:buClr>
              <a:buSzPct val="80000"/>
              <a:buFont typeface="Wingdings" pitchFamily="2" charset="2"/>
              <a:buChar char="¡"/>
              <a:defRPr/>
            </a:pPr>
            <a:r>
              <a:rPr lang="en-US" sz="1600" smtClean="0">
                <a:solidFill>
                  <a:srgbClr val="000000"/>
                </a:solidFill>
              </a:rPr>
              <a:t>Conduct interviews with Indian companies and German companies in India</a:t>
            </a:r>
          </a:p>
          <a:p>
            <a:pPr lvl="1" fontAlgn="auto">
              <a:lnSpc>
                <a:spcPct val="120000"/>
              </a:lnSpc>
              <a:spcAft>
                <a:spcPts val="0"/>
              </a:spcAft>
              <a:buClr>
                <a:srgbClr val="000099"/>
              </a:buClr>
              <a:buSzPct val="80000"/>
              <a:buFont typeface="Wingdings" pitchFamily="2" charset="2"/>
              <a:buChar char="¡"/>
              <a:defRPr/>
            </a:pPr>
            <a:r>
              <a:rPr lang="en-US" sz="1600" smtClean="0">
                <a:solidFill>
                  <a:srgbClr val="000000"/>
                </a:solidFill>
              </a:rPr>
              <a:t>Study Indian culture, society, regulations etc.</a:t>
            </a:r>
          </a:p>
          <a:p>
            <a:pPr fontAlgn="auto">
              <a:lnSpc>
                <a:spcPct val="120000"/>
              </a:lnSpc>
              <a:spcAft>
                <a:spcPts val="0"/>
              </a:spcAft>
              <a:buClr>
                <a:srgbClr val="000099"/>
              </a:buClr>
              <a:buSzPct val="80000"/>
              <a:buFont typeface="Wingdings" pitchFamily="2" charset="2"/>
              <a:buChar char="¡"/>
              <a:defRPr/>
            </a:pPr>
            <a:r>
              <a:rPr lang="en-US" sz="1600" smtClean="0">
                <a:solidFill>
                  <a:srgbClr val="000000"/>
                </a:solidFill>
              </a:rPr>
              <a:t>Every student prepares a 10 to 12 pages report on the particular topic she/he has been working on							(03/13)</a:t>
            </a:r>
          </a:p>
          <a:p>
            <a:pPr fontAlgn="auto">
              <a:lnSpc>
                <a:spcPct val="120000"/>
              </a:lnSpc>
              <a:spcAft>
                <a:spcPts val="0"/>
              </a:spcAft>
              <a:buClr>
                <a:srgbClr val="000099"/>
              </a:buClr>
              <a:buSzPct val="80000"/>
              <a:buFont typeface="Wingdings" pitchFamily="2" charset="2"/>
              <a:buChar char="¡"/>
              <a:defRPr/>
            </a:pPr>
            <a:r>
              <a:rPr lang="en-US" sz="1600" smtClean="0">
                <a:solidFill>
                  <a:srgbClr val="000000"/>
                </a:solidFill>
              </a:rPr>
              <a:t>Joint examination of reports by faculty members of GTU/Parul and DHBW	(04/13)</a:t>
            </a:r>
          </a:p>
          <a:p>
            <a:pPr fontAlgn="auto">
              <a:lnSpc>
                <a:spcPct val="120000"/>
              </a:lnSpc>
              <a:spcAft>
                <a:spcPts val="0"/>
              </a:spcAft>
              <a:buClr>
                <a:srgbClr val="000099"/>
              </a:buClr>
              <a:buSzPct val="80000"/>
              <a:buFont typeface="Wingdings" pitchFamily="2" charset="2"/>
              <a:buChar char="¡"/>
              <a:defRPr/>
            </a:pPr>
            <a:r>
              <a:rPr lang="en-US" sz="1600" smtClean="0">
                <a:solidFill>
                  <a:srgbClr val="000000"/>
                </a:solidFill>
              </a:rPr>
              <a:t>Publication of final joint research report (including all single reports)		(05/13)</a:t>
            </a:r>
            <a:endParaRPr lang="en-US" sz="1600" b="1" smtClean="0">
              <a:solidFill>
                <a:srgbClr val="000000"/>
              </a:solidFill>
            </a:endParaRPr>
          </a:p>
        </p:txBody>
      </p:sp>
      <p:sp>
        <p:nvSpPr>
          <p:cNvPr id="54276" name="Rectangle 4"/>
          <p:cNvSpPr txBox="1">
            <a:spLocks noGrp="1" noChangeArrowheads="1"/>
          </p:cNvSpPr>
          <p:nvPr/>
        </p:nvSpPr>
        <p:spPr bwMode="auto">
          <a:xfrm>
            <a:off x="3109913" y="6262688"/>
            <a:ext cx="3257550" cy="458787"/>
          </a:xfrm>
          <a:prstGeom prst="rect">
            <a:avLst/>
          </a:prstGeom>
          <a:noFill/>
          <a:ln w="9525">
            <a:noFill/>
            <a:miter lim="800000"/>
            <a:headEnd/>
            <a:tailEnd/>
          </a:ln>
        </p:spPr>
        <p:txBody>
          <a:bodyPr lIns="91413" tIns="45706" rIns="91413" bIns="45706"/>
          <a:lstStyle/>
          <a:p>
            <a:pPr algn="ctr" defTabSz="912813"/>
            <a:r>
              <a:rPr lang="de-DE" sz="1200">
                <a:solidFill>
                  <a:srgbClr val="5C6971"/>
                </a:solidFill>
                <a:latin typeface="Calibri" pitchFamily="34" charset="0"/>
              </a:rPr>
              <a:t>Proposal Joint Research GTU-DHBW Stuttgart August 2012 - Prof. Dr. Friedrich Augenstein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612775" y="228600"/>
            <a:ext cx="8153400" cy="990600"/>
          </a:xfrm>
        </p:spPr>
        <p:txBody>
          <a:bodyPr/>
          <a:lstStyle/>
          <a:p>
            <a:endParaRPr lang="en-IN" sz="3200" smtClean="0"/>
          </a:p>
        </p:txBody>
      </p:sp>
      <p:sp>
        <p:nvSpPr>
          <p:cNvPr id="56322" name="Content Placeholder 2"/>
          <p:cNvSpPr>
            <a:spLocks noGrp="1"/>
          </p:cNvSpPr>
          <p:nvPr>
            <p:ph sz="quarter" idx="1"/>
          </p:nvPr>
        </p:nvSpPr>
        <p:spPr>
          <a:xfrm>
            <a:off x="612775" y="1447800"/>
            <a:ext cx="8153400" cy="4648200"/>
          </a:xfrm>
        </p:spPr>
        <p:txBody>
          <a:bodyPr/>
          <a:lstStyle/>
          <a:p>
            <a:pPr>
              <a:buFont typeface="Wingdings" pitchFamily="2" charset="2"/>
              <a:buNone/>
            </a:pPr>
            <a:endParaRPr lang="en-US" sz="2400" b="1" smtClean="0"/>
          </a:p>
          <a:p>
            <a:pPr>
              <a:buFont typeface="Wingdings" pitchFamily="2" charset="2"/>
              <a:buNone/>
            </a:pPr>
            <a:endParaRPr lang="en-US" sz="2400" b="1" smtClean="0"/>
          </a:p>
          <a:p>
            <a:pPr>
              <a:buFont typeface="Wingdings" pitchFamily="2" charset="2"/>
              <a:buNone/>
            </a:pPr>
            <a:endParaRPr lang="en-US" sz="2400" b="1" smtClean="0"/>
          </a:p>
          <a:p>
            <a:pPr>
              <a:buFont typeface="Wingdings" pitchFamily="2" charset="2"/>
              <a:buNone/>
            </a:pPr>
            <a:endParaRPr lang="en-US" sz="2400" b="1" smtClean="0">
              <a:solidFill>
                <a:srgbClr val="FF0000"/>
              </a:solidFill>
            </a:endParaRPr>
          </a:p>
          <a:p>
            <a:pPr>
              <a:buFont typeface="Wingdings" pitchFamily="2" charset="2"/>
              <a:buNone/>
            </a:pPr>
            <a:r>
              <a:rPr lang="en-US" sz="3600" smtClean="0">
                <a:solidFill>
                  <a:srgbClr val="FF0000"/>
                </a:solidFill>
                <a:latin typeface="Monotype Corsiva" pitchFamily="66" charset="0"/>
              </a:rPr>
              <a:t>The treasures of today’s world</a:t>
            </a:r>
            <a:endParaRPr lang="en-IN" sz="3600" smtClean="0">
              <a:latin typeface="Monotype Corsiva" pitchFamily="66" charset="0"/>
            </a:endParaRPr>
          </a:p>
        </p:txBody>
      </p:sp>
      <p:sp>
        <p:nvSpPr>
          <p:cNvPr id="4" name="Slide Number Placeholder 3"/>
          <p:cNvSpPr>
            <a:spLocks noGrp="1"/>
          </p:cNvSpPr>
          <p:nvPr>
            <p:ph type="sldNum" sz="quarter" idx="12"/>
          </p:nvPr>
        </p:nvSpPr>
        <p:spPr/>
        <p:txBody>
          <a:bodyPr>
            <a:normAutofit/>
          </a:bodyPr>
          <a:lstStyle/>
          <a:p>
            <a:pPr>
              <a:defRPr/>
            </a:pPr>
            <a:fld id="{E4510DC9-8C5A-4581-961B-29777492DC0D}" type="slidenum">
              <a:rPr lang="en-US"/>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4502897995_4d2cb1e239.jpg"/>
          <p:cNvPicPr>
            <a:picLocks noChangeAspect="1"/>
          </p:cNvPicPr>
          <p:nvPr/>
        </p:nvPicPr>
        <p:blipFill>
          <a:blip r:embed="rId3" cstate="print"/>
          <a:srcRect/>
          <a:stretch>
            <a:fillRect/>
          </a:stretch>
        </p:blipFill>
        <p:spPr bwMode="auto">
          <a:xfrm>
            <a:off x="0" y="762000"/>
            <a:ext cx="9144000" cy="6089650"/>
          </a:xfrm>
          <a:prstGeom prst="rect">
            <a:avLst/>
          </a:prstGeom>
          <a:noFill/>
          <a:ln w="9525">
            <a:noFill/>
            <a:miter lim="800000"/>
            <a:headEnd/>
            <a:tailEnd/>
          </a:ln>
        </p:spPr>
      </p:pic>
      <p:sp>
        <p:nvSpPr>
          <p:cNvPr id="57346" name="TextBox 7"/>
          <p:cNvSpPr txBox="1">
            <a:spLocks noChangeArrowheads="1"/>
          </p:cNvSpPr>
          <p:nvPr/>
        </p:nvSpPr>
        <p:spPr bwMode="auto">
          <a:xfrm>
            <a:off x="0" y="0"/>
            <a:ext cx="2357438" cy="461963"/>
          </a:xfrm>
          <a:prstGeom prst="rect">
            <a:avLst/>
          </a:prstGeom>
          <a:noFill/>
          <a:ln w="9525">
            <a:noFill/>
            <a:miter lim="800000"/>
            <a:headEnd/>
            <a:tailEnd/>
          </a:ln>
        </p:spPr>
        <p:txBody>
          <a:bodyPr wrap="none">
            <a:spAutoFit/>
          </a:bodyPr>
          <a:lstStyle/>
          <a:p>
            <a:pPr marL="457200" indent="-457200"/>
            <a:r>
              <a:rPr lang="en-US" sz="2400">
                <a:solidFill>
                  <a:srgbClr val="0070C0"/>
                </a:solidFill>
                <a:latin typeface="Calibri" pitchFamily="34" charset="0"/>
              </a:rPr>
              <a:t>MIT, Cambridge</a:t>
            </a:r>
          </a:p>
        </p:txBody>
      </p:sp>
      <p:sp>
        <p:nvSpPr>
          <p:cNvPr id="4" name="Slide Number Placeholder 3"/>
          <p:cNvSpPr>
            <a:spLocks noGrp="1"/>
          </p:cNvSpPr>
          <p:nvPr>
            <p:ph type="sldNum" sz="quarter" idx="12"/>
          </p:nvPr>
        </p:nvSpPr>
        <p:spPr/>
        <p:txBody>
          <a:bodyPr/>
          <a:lstStyle/>
          <a:p>
            <a:pPr>
              <a:defRPr/>
            </a:pPr>
            <a:fld id="{2FA076D6-D85C-46FA-AC7D-D57C915A8A89}" type="slidenum">
              <a:rPr lang="en-IN"/>
              <a:pPr>
                <a:defRPr/>
              </a:pPr>
              <a:t>69</a:t>
            </a:fld>
            <a:endParaRPr lang="en-IN"/>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 How to remain poor?</a:t>
            </a:r>
            <a:endParaRPr lang="en-IN" dirty="0"/>
          </a:p>
        </p:txBody>
      </p:sp>
      <p:sp>
        <p:nvSpPr>
          <p:cNvPr id="4" name="Slide Number Placeholder 3"/>
          <p:cNvSpPr>
            <a:spLocks noGrp="1"/>
          </p:cNvSpPr>
          <p:nvPr>
            <p:ph type="sldNum" sz="quarter" idx="12"/>
          </p:nvPr>
        </p:nvSpPr>
        <p:spPr/>
        <p:txBody>
          <a:bodyPr/>
          <a:lstStyle/>
          <a:p>
            <a:pPr>
              <a:defRPr/>
            </a:pPr>
            <a:fld id="{4FAFB348-B433-4463-B9A3-8F27E8B3550A}" type="slidenum">
              <a:rPr lang="en-IN" smtClean="0"/>
              <a:pPr>
                <a:defRPr/>
              </a:pPr>
              <a:t>7</a:t>
            </a:fld>
            <a:endParaRPr lang="en-IN"/>
          </a:p>
        </p:txBody>
      </p:sp>
      <p:pic>
        <p:nvPicPr>
          <p:cNvPr id="5" name="Content Placeholder 4" descr="http://timesofindia.indiatimes.com/photo/20079357.cms"/>
          <p:cNvPicPr>
            <a:picLocks noGrp="1"/>
          </p:cNvPicPr>
          <p:nvPr>
            <p:ph idx="1"/>
          </p:nvPr>
        </p:nvPicPr>
        <p:blipFill>
          <a:blip r:embed="rId2" cstate="print"/>
          <a:srcRect/>
          <a:stretch>
            <a:fillRect/>
          </a:stretch>
        </p:blipFill>
        <p:spPr bwMode="auto">
          <a:xfrm>
            <a:off x="3605212" y="2191544"/>
            <a:ext cx="1933575" cy="3343275"/>
          </a:xfrm>
          <a:prstGeom prst="rect">
            <a:avLst/>
          </a:prstGeom>
          <a:noFill/>
          <a:ln w="9525">
            <a:noFill/>
            <a:miter lim="800000"/>
            <a:headEnd/>
            <a:tailEnd/>
          </a:ln>
        </p:spPr>
      </p:pic>
      <p:sp>
        <p:nvSpPr>
          <p:cNvPr id="6" name="TextBox 5"/>
          <p:cNvSpPr txBox="1"/>
          <p:nvPr/>
        </p:nvSpPr>
        <p:spPr>
          <a:xfrm>
            <a:off x="1331640" y="5805264"/>
            <a:ext cx="6840760" cy="646331"/>
          </a:xfrm>
          <a:prstGeom prst="rect">
            <a:avLst/>
          </a:prstGeom>
          <a:noFill/>
        </p:spPr>
        <p:txBody>
          <a:bodyPr wrap="square" rtlCol="0">
            <a:spAutoFit/>
          </a:bodyPr>
          <a:lstStyle/>
          <a:p>
            <a:r>
              <a:rPr lang="en-US" dirty="0" smtClean="0"/>
              <a:t>50% or more: graduate with a load of ATKTs all through the studies at a University </a:t>
            </a:r>
            <a:endParaRPr lang="en-IN"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4" descr="untitled.JPG"/>
          <p:cNvPicPr>
            <a:picLocks noChangeAspect="1"/>
          </p:cNvPicPr>
          <p:nvPr/>
        </p:nvPicPr>
        <p:blipFill>
          <a:blip r:embed="rId3" cstate="print"/>
          <a:srcRect l="35001" t="29190" r="14999" b="8852"/>
          <a:stretch>
            <a:fillRect/>
          </a:stretch>
        </p:blipFill>
        <p:spPr bwMode="auto">
          <a:xfrm>
            <a:off x="0" y="457200"/>
            <a:ext cx="9144000" cy="6400800"/>
          </a:xfrm>
          <a:prstGeom prst="rect">
            <a:avLst/>
          </a:prstGeom>
          <a:noFill/>
          <a:ln w="9525">
            <a:noFill/>
            <a:miter lim="800000"/>
            <a:headEnd/>
            <a:tailEnd/>
          </a:ln>
        </p:spPr>
      </p:pic>
      <p:sp>
        <p:nvSpPr>
          <p:cNvPr id="3" name="Freeform 2"/>
          <p:cNvSpPr/>
          <p:nvPr/>
        </p:nvSpPr>
        <p:spPr>
          <a:xfrm>
            <a:off x="2438400" y="3186113"/>
            <a:ext cx="4600575" cy="2620962"/>
          </a:xfrm>
          <a:custGeom>
            <a:avLst/>
            <a:gdLst>
              <a:gd name="connsiteX0" fmla="*/ 0 w 7551869"/>
              <a:gd name="connsiteY0" fmla="*/ 3905025 h 4303058"/>
              <a:gd name="connsiteX1" fmla="*/ 398033 w 7551869"/>
              <a:gd name="connsiteY1" fmla="*/ 3539265 h 4303058"/>
              <a:gd name="connsiteX2" fmla="*/ 634702 w 7551869"/>
              <a:gd name="connsiteY2" fmla="*/ 3743661 h 4303058"/>
              <a:gd name="connsiteX3" fmla="*/ 1021977 w 7551869"/>
              <a:gd name="connsiteY3" fmla="*/ 3786691 h 4303058"/>
              <a:gd name="connsiteX4" fmla="*/ 1118796 w 7551869"/>
              <a:gd name="connsiteY4" fmla="*/ 3668357 h 4303058"/>
              <a:gd name="connsiteX5" fmla="*/ 849855 w 7551869"/>
              <a:gd name="connsiteY5" fmla="*/ 3463962 h 4303058"/>
              <a:gd name="connsiteX6" fmla="*/ 1398495 w 7551869"/>
              <a:gd name="connsiteY6" fmla="*/ 2850776 h 4303058"/>
              <a:gd name="connsiteX7" fmla="*/ 1161826 w 7551869"/>
              <a:gd name="connsiteY7" fmla="*/ 2667896 h 4303058"/>
              <a:gd name="connsiteX8" fmla="*/ 1075765 w 7551869"/>
              <a:gd name="connsiteY8" fmla="*/ 2592593 h 4303058"/>
              <a:gd name="connsiteX9" fmla="*/ 2463502 w 7551869"/>
              <a:gd name="connsiteY9" fmla="*/ 1097280 h 4303058"/>
              <a:gd name="connsiteX10" fmla="*/ 2603351 w 7551869"/>
              <a:gd name="connsiteY10" fmla="*/ 1215614 h 4303058"/>
              <a:gd name="connsiteX11" fmla="*/ 4087906 w 7551869"/>
              <a:gd name="connsiteY11" fmla="*/ 1366221 h 4303058"/>
              <a:gd name="connsiteX12" fmla="*/ 4367605 w 7551869"/>
              <a:gd name="connsiteY12" fmla="*/ 785308 h 4303058"/>
              <a:gd name="connsiteX13" fmla="*/ 3980330 w 7551869"/>
              <a:gd name="connsiteY13" fmla="*/ 580913 h 4303058"/>
              <a:gd name="connsiteX14" fmla="*/ 4270786 w 7551869"/>
              <a:gd name="connsiteY14" fmla="*/ 193637 h 4303058"/>
              <a:gd name="connsiteX15" fmla="*/ 4572000 w 7551869"/>
              <a:gd name="connsiteY15" fmla="*/ 419548 h 4303058"/>
              <a:gd name="connsiteX16" fmla="*/ 4701092 w 7551869"/>
              <a:gd name="connsiteY16" fmla="*/ 0 h 4303058"/>
              <a:gd name="connsiteX17" fmla="*/ 5862918 w 7551869"/>
              <a:gd name="connsiteY17" fmla="*/ 537882 h 4303058"/>
              <a:gd name="connsiteX18" fmla="*/ 5733826 w 7551869"/>
              <a:gd name="connsiteY18" fmla="*/ 849854 h 4303058"/>
              <a:gd name="connsiteX19" fmla="*/ 6680499 w 7551869"/>
              <a:gd name="connsiteY19" fmla="*/ 1312433 h 4303058"/>
              <a:gd name="connsiteX20" fmla="*/ 7551869 w 7551869"/>
              <a:gd name="connsiteY20" fmla="*/ 1366221 h 4303058"/>
              <a:gd name="connsiteX21" fmla="*/ 7487323 w 7551869"/>
              <a:gd name="connsiteY21" fmla="*/ 1753496 h 4303058"/>
              <a:gd name="connsiteX22" fmla="*/ 7379746 w 7551869"/>
              <a:gd name="connsiteY22" fmla="*/ 1914861 h 4303058"/>
              <a:gd name="connsiteX23" fmla="*/ 7175351 w 7551869"/>
              <a:gd name="connsiteY23" fmla="*/ 2011680 h 4303058"/>
              <a:gd name="connsiteX24" fmla="*/ 6831106 w 7551869"/>
              <a:gd name="connsiteY24" fmla="*/ 2000922 h 4303058"/>
              <a:gd name="connsiteX25" fmla="*/ 3679116 w 7551869"/>
              <a:gd name="connsiteY25" fmla="*/ 3399416 h 4303058"/>
              <a:gd name="connsiteX26" fmla="*/ 1968650 w 7551869"/>
              <a:gd name="connsiteY26" fmla="*/ 4098663 h 4303058"/>
              <a:gd name="connsiteX27" fmla="*/ 1506071 w 7551869"/>
              <a:gd name="connsiteY27" fmla="*/ 4249270 h 4303058"/>
              <a:gd name="connsiteX28" fmla="*/ 1247887 w 7551869"/>
              <a:gd name="connsiteY28" fmla="*/ 4270785 h 4303058"/>
              <a:gd name="connsiteX29" fmla="*/ 731520 w 7551869"/>
              <a:gd name="connsiteY29" fmla="*/ 4303058 h 4303058"/>
              <a:gd name="connsiteX30" fmla="*/ 290457 w 7551869"/>
              <a:gd name="connsiteY30" fmla="*/ 4173967 h 4303058"/>
              <a:gd name="connsiteX31" fmla="*/ 43031 w 7551869"/>
              <a:gd name="connsiteY31" fmla="*/ 4023360 h 4303058"/>
              <a:gd name="connsiteX32" fmla="*/ 0 w 7551869"/>
              <a:gd name="connsiteY32" fmla="*/ 3905025 h 430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551869" h="4303058">
                <a:moveTo>
                  <a:pt x="0" y="3905025"/>
                </a:moveTo>
                <a:lnTo>
                  <a:pt x="398033" y="3539265"/>
                </a:lnTo>
                <a:lnTo>
                  <a:pt x="634702" y="3743661"/>
                </a:lnTo>
                <a:lnTo>
                  <a:pt x="1021977" y="3786691"/>
                </a:lnTo>
                <a:lnTo>
                  <a:pt x="1118796" y="3668357"/>
                </a:lnTo>
                <a:lnTo>
                  <a:pt x="849855" y="3463962"/>
                </a:lnTo>
                <a:lnTo>
                  <a:pt x="1398495" y="2850776"/>
                </a:lnTo>
                <a:lnTo>
                  <a:pt x="1161826" y="2667896"/>
                </a:lnTo>
                <a:lnTo>
                  <a:pt x="1075765" y="2592593"/>
                </a:lnTo>
                <a:lnTo>
                  <a:pt x="2463502" y="1097280"/>
                </a:lnTo>
                <a:lnTo>
                  <a:pt x="2603351" y="1215614"/>
                </a:lnTo>
                <a:lnTo>
                  <a:pt x="4087906" y="1366221"/>
                </a:lnTo>
                <a:lnTo>
                  <a:pt x="4367605" y="785308"/>
                </a:lnTo>
                <a:lnTo>
                  <a:pt x="3980330" y="580913"/>
                </a:lnTo>
                <a:lnTo>
                  <a:pt x="4270786" y="193637"/>
                </a:lnTo>
                <a:lnTo>
                  <a:pt x="4572000" y="419548"/>
                </a:lnTo>
                <a:lnTo>
                  <a:pt x="4701092" y="0"/>
                </a:lnTo>
                <a:lnTo>
                  <a:pt x="5862918" y="537882"/>
                </a:lnTo>
                <a:lnTo>
                  <a:pt x="5733826" y="849854"/>
                </a:lnTo>
                <a:lnTo>
                  <a:pt x="6680499" y="1312433"/>
                </a:lnTo>
                <a:lnTo>
                  <a:pt x="7551869" y="1366221"/>
                </a:lnTo>
                <a:lnTo>
                  <a:pt x="7487323" y="1753496"/>
                </a:lnTo>
                <a:lnTo>
                  <a:pt x="7379746" y="1914861"/>
                </a:lnTo>
                <a:lnTo>
                  <a:pt x="7175351" y="2011680"/>
                </a:lnTo>
                <a:lnTo>
                  <a:pt x="6831106" y="2000922"/>
                </a:lnTo>
                <a:lnTo>
                  <a:pt x="3679116" y="3399416"/>
                </a:lnTo>
                <a:lnTo>
                  <a:pt x="1968650" y="4098663"/>
                </a:lnTo>
                <a:cubicBezTo>
                  <a:pt x="1814812" y="4149942"/>
                  <a:pt x="1668231" y="4249270"/>
                  <a:pt x="1506071" y="4249270"/>
                </a:cubicBezTo>
                <a:lnTo>
                  <a:pt x="1247887" y="4270785"/>
                </a:lnTo>
                <a:lnTo>
                  <a:pt x="731520" y="4303058"/>
                </a:lnTo>
                <a:lnTo>
                  <a:pt x="290457" y="4173967"/>
                </a:lnTo>
                <a:lnTo>
                  <a:pt x="43031" y="4023360"/>
                </a:lnTo>
                <a:lnTo>
                  <a:pt x="0" y="3905025"/>
                </a:lnTo>
                <a:close/>
              </a:path>
            </a:pathLst>
          </a:custGeom>
          <a:solidFill>
            <a:srgbClr val="C0504D">
              <a:alpha val="25098"/>
            </a:srgbClr>
          </a:solid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9525" y="26988"/>
            <a:ext cx="381000" cy="381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396" name="TextBox 6"/>
          <p:cNvSpPr txBox="1">
            <a:spLocks noChangeArrowheads="1"/>
          </p:cNvSpPr>
          <p:nvPr/>
        </p:nvSpPr>
        <p:spPr bwMode="auto">
          <a:xfrm>
            <a:off x="0" y="0"/>
            <a:ext cx="2819400" cy="461963"/>
          </a:xfrm>
          <a:prstGeom prst="rect">
            <a:avLst/>
          </a:prstGeom>
          <a:noFill/>
          <a:ln w="9525">
            <a:noFill/>
            <a:miter lim="800000"/>
            <a:headEnd/>
            <a:tailEnd/>
          </a:ln>
        </p:spPr>
        <p:txBody>
          <a:bodyPr wrap="none">
            <a:spAutoFit/>
          </a:bodyPr>
          <a:lstStyle/>
          <a:p>
            <a:pPr marL="457200" indent="-457200"/>
            <a:r>
              <a:rPr lang="en-US" sz="2400">
                <a:solidFill>
                  <a:srgbClr val="92D050"/>
                </a:solidFill>
                <a:latin typeface="Calibri" pitchFamily="34" charset="0"/>
              </a:rPr>
              <a:t>	</a:t>
            </a:r>
            <a:r>
              <a:rPr lang="en-US" sz="2400">
                <a:solidFill>
                  <a:srgbClr val="0070C0"/>
                </a:solidFill>
                <a:latin typeface="Calibri" pitchFamily="34" charset="0"/>
              </a:rPr>
              <a:t>MIT, Cambridge</a:t>
            </a:r>
          </a:p>
        </p:txBody>
      </p:sp>
      <p:sp>
        <p:nvSpPr>
          <p:cNvPr id="59397" name="TextBox 7"/>
          <p:cNvSpPr txBox="1">
            <a:spLocks noChangeArrowheads="1"/>
          </p:cNvSpPr>
          <p:nvPr/>
        </p:nvSpPr>
        <p:spPr bwMode="auto">
          <a:xfrm rot="-1190799">
            <a:off x="5429250" y="5043488"/>
            <a:ext cx="1492250" cy="368300"/>
          </a:xfrm>
          <a:prstGeom prst="rect">
            <a:avLst/>
          </a:prstGeom>
          <a:noFill/>
          <a:ln w="9525">
            <a:noFill/>
            <a:miter lim="800000"/>
            <a:headEnd/>
            <a:tailEnd/>
          </a:ln>
        </p:spPr>
        <p:txBody>
          <a:bodyPr wrap="none">
            <a:spAutoFit/>
          </a:bodyPr>
          <a:lstStyle/>
          <a:p>
            <a:r>
              <a:rPr lang="en-US">
                <a:solidFill>
                  <a:srgbClr val="C00000"/>
                </a:solidFill>
                <a:latin typeface="Calibri" pitchFamily="34" charset="0"/>
              </a:rPr>
              <a:t>Charles river</a:t>
            </a:r>
          </a:p>
        </p:txBody>
      </p:sp>
      <p:sp>
        <p:nvSpPr>
          <p:cNvPr id="7" name="Slide Number Placeholder 6"/>
          <p:cNvSpPr>
            <a:spLocks noGrp="1"/>
          </p:cNvSpPr>
          <p:nvPr>
            <p:ph type="sldNum" sz="quarter" idx="12"/>
          </p:nvPr>
        </p:nvSpPr>
        <p:spPr/>
        <p:txBody>
          <a:bodyPr/>
          <a:lstStyle/>
          <a:p>
            <a:pPr>
              <a:defRPr/>
            </a:pPr>
            <a:fld id="{309504E2-3E48-4D6B-8936-8CB824AFF4D2}" type="slidenum">
              <a:rPr lang="en-IN"/>
              <a:pPr>
                <a:defRPr/>
              </a:pPr>
              <a:t>70</a:t>
            </a:fld>
            <a:endParaRPr lang="en-IN"/>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harvard_hall_FULL.jpg"/>
          <p:cNvPicPr>
            <a:picLocks noChangeAspect="1"/>
          </p:cNvPicPr>
          <p:nvPr/>
        </p:nvPicPr>
        <p:blipFill>
          <a:blip r:embed="rId3" cstate="print"/>
          <a:srcRect/>
          <a:stretch>
            <a:fillRect/>
          </a:stretch>
        </p:blipFill>
        <p:spPr bwMode="auto">
          <a:xfrm>
            <a:off x="0" y="1544638"/>
            <a:ext cx="9144000" cy="5313362"/>
          </a:xfrm>
          <a:prstGeom prst="rect">
            <a:avLst/>
          </a:prstGeom>
          <a:noFill/>
          <a:ln w="9525">
            <a:noFill/>
            <a:miter lim="800000"/>
            <a:headEnd/>
            <a:tailEnd/>
          </a:ln>
        </p:spPr>
      </p:pic>
      <p:sp>
        <p:nvSpPr>
          <p:cNvPr id="61442" name="TextBox 5"/>
          <p:cNvSpPr txBox="1">
            <a:spLocks noChangeArrowheads="1"/>
          </p:cNvSpPr>
          <p:nvPr/>
        </p:nvSpPr>
        <p:spPr bwMode="auto">
          <a:xfrm>
            <a:off x="0" y="0"/>
            <a:ext cx="3824288" cy="461963"/>
          </a:xfrm>
          <a:prstGeom prst="rect">
            <a:avLst/>
          </a:prstGeom>
          <a:noFill/>
          <a:ln w="9525">
            <a:noFill/>
            <a:miter lim="800000"/>
            <a:headEnd/>
            <a:tailEnd/>
          </a:ln>
        </p:spPr>
        <p:txBody>
          <a:bodyPr wrap="none">
            <a:spAutoFit/>
          </a:bodyPr>
          <a:lstStyle/>
          <a:p>
            <a:pPr marL="457200" indent="-457200"/>
            <a:r>
              <a:rPr lang="en-US" sz="2400">
                <a:solidFill>
                  <a:srgbClr val="0070C0"/>
                </a:solidFill>
                <a:latin typeface="Calibri" pitchFamily="34" charset="0"/>
              </a:rPr>
              <a:t>Harvard University, Boston</a:t>
            </a:r>
          </a:p>
        </p:txBody>
      </p:sp>
      <p:sp>
        <p:nvSpPr>
          <p:cNvPr id="4" name="Slide Number Placeholder 3"/>
          <p:cNvSpPr>
            <a:spLocks noGrp="1"/>
          </p:cNvSpPr>
          <p:nvPr>
            <p:ph type="sldNum" sz="quarter" idx="12"/>
          </p:nvPr>
        </p:nvSpPr>
        <p:spPr/>
        <p:txBody>
          <a:bodyPr/>
          <a:lstStyle/>
          <a:p>
            <a:pPr>
              <a:defRPr/>
            </a:pPr>
            <a:fld id="{DC8E07FD-0D3A-4EA2-8610-43DA1F5A0CE8}" type="slidenum">
              <a:rPr lang="en-IN"/>
              <a:pPr>
                <a:defRPr/>
              </a:pPr>
              <a:t>71</a:t>
            </a:fld>
            <a:endParaRPr lang="en-IN"/>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4" descr="untitled.JPG"/>
          <p:cNvPicPr>
            <a:picLocks noChangeAspect="1"/>
          </p:cNvPicPr>
          <p:nvPr/>
        </p:nvPicPr>
        <p:blipFill>
          <a:blip r:embed="rId3" cstate="print"/>
          <a:srcRect l="19167" t="16228" r="30833" b="21812"/>
          <a:stretch>
            <a:fillRect/>
          </a:stretch>
        </p:blipFill>
        <p:spPr bwMode="auto">
          <a:xfrm>
            <a:off x="0" y="457200"/>
            <a:ext cx="9144000" cy="6400800"/>
          </a:xfrm>
          <a:prstGeom prst="rect">
            <a:avLst/>
          </a:prstGeom>
          <a:noFill/>
          <a:ln w="9525">
            <a:noFill/>
            <a:miter lim="800000"/>
            <a:headEnd/>
            <a:tailEnd/>
          </a:ln>
        </p:spPr>
      </p:pic>
      <p:sp>
        <p:nvSpPr>
          <p:cNvPr id="6" name="Freeform 5"/>
          <p:cNvSpPr/>
          <p:nvPr/>
        </p:nvSpPr>
        <p:spPr>
          <a:xfrm>
            <a:off x="2743200" y="1965325"/>
            <a:ext cx="2840038" cy="2895600"/>
          </a:xfrm>
          <a:custGeom>
            <a:avLst/>
            <a:gdLst>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153682 w 4751461"/>
              <a:gd name="connsiteY25" fmla="*/ 2837204 h 4845462"/>
              <a:gd name="connsiteX26" fmla="*/ 1290415 w 4751461"/>
              <a:gd name="connsiteY26" fmla="*/ 3238856 h 4845462"/>
              <a:gd name="connsiteX27" fmla="*/ 1401510 w 4751461"/>
              <a:gd name="connsiteY27" fmla="*/ 3461047 h 4845462"/>
              <a:gd name="connsiteX28" fmla="*/ 1546788 w 4751461"/>
              <a:gd name="connsiteY28" fmla="*/ 3683237 h 4845462"/>
              <a:gd name="connsiteX29" fmla="*/ 1845891 w 4751461"/>
              <a:gd name="connsiteY29" fmla="*/ 3657600 h 4845462"/>
              <a:gd name="connsiteX30" fmla="*/ 2033899 w 4751461"/>
              <a:gd name="connsiteY30" fmla="*/ 3614871 h 4845462"/>
              <a:gd name="connsiteX31" fmla="*/ 2469734 w 4751461"/>
              <a:gd name="connsiteY31" fmla="*/ 3640508 h 4845462"/>
              <a:gd name="connsiteX32" fmla="*/ 2709016 w 4751461"/>
              <a:gd name="connsiteY32" fmla="*/ 3717420 h 4845462"/>
              <a:gd name="connsiteX33" fmla="*/ 2879932 w 4751461"/>
              <a:gd name="connsiteY33" fmla="*/ 3888336 h 4845462"/>
              <a:gd name="connsiteX34" fmla="*/ 3050848 w 4751461"/>
              <a:gd name="connsiteY34" fmla="*/ 4264351 h 4845462"/>
              <a:gd name="connsiteX35" fmla="*/ 3144852 w 4751461"/>
              <a:gd name="connsiteY35" fmla="*/ 4520725 h 4845462"/>
              <a:gd name="connsiteX36" fmla="*/ 3161944 w 4751461"/>
              <a:gd name="connsiteY36" fmla="*/ 4836919 h 4845462"/>
              <a:gd name="connsiteX37" fmla="*/ 3461046 w 4751461"/>
              <a:gd name="connsiteY37" fmla="*/ 4828374 h 4845462"/>
              <a:gd name="connsiteX38" fmla="*/ 3469592 w 4751461"/>
              <a:gd name="connsiteY38" fmla="*/ 3666146 h 4845462"/>
              <a:gd name="connsiteX39" fmla="*/ 2905570 w 4751461"/>
              <a:gd name="connsiteY39" fmla="*/ 3452501 h 4845462"/>
              <a:gd name="connsiteX40" fmla="*/ 3076486 w 4751461"/>
              <a:gd name="connsiteY40" fmla="*/ 3093577 h 4845462"/>
              <a:gd name="connsiteX41" fmla="*/ 3760149 w 4751461"/>
              <a:gd name="connsiteY41" fmla="*/ 3469592 h 4845462"/>
              <a:gd name="connsiteX42" fmla="*/ 3221764 w 4751461"/>
              <a:gd name="connsiteY42" fmla="*/ 2674834 h 4845462"/>
              <a:gd name="connsiteX43" fmla="*/ 3760149 w 4751461"/>
              <a:gd name="connsiteY43" fmla="*/ 2871387 h 4845462"/>
              <a:gd name="connsiteX44" fmla="*/ 3922519 w 4751461"/>
              <a:gd name="connsiteY44" fmla="*/ 2307364 h 4845462"/>
              <a:gd name="connsiteX45" fmla="*/ 4580545 w 4751461"/>
              <a:gd name="connsiteY45" fmla="*/ 2615013 h 4845462"/>
              <a:gd name="connsiteX46" fmla="*/ 4751461 w 4751461"/>
              <a:gd name="connsiteY46" fmla="*/ 1991170 h 4845462"/>
              <a:gd name="connsiteX47" fmla="*/ 3691783 w 4751461"/>
              <a:gd name="connsiteY47" fmla="*/ 1794617 h 4845462"/>
              <a:gd name="connsiteX48" fmla="*/ 3743058 w 4751461"/>
              <a:gd name="connsiteY48" fmla="*/ 1375873 h 4845462"/>
              <a:gd name="connsiteX49" fmla="*/ 3990886 w 4751461"/>
              <a:gd name="connsiteY49" fmla="*/ 1316052 h 4845462"/>
              <a:gd name="connsiteX50" fmla="*/ 3743058 w 4751461"/>
              <a:gd name="connsiteY50" fmla="*/ 564022 h 4845462"/>
              <a:gd name="connsiteX51" fmla="*/ 3888336 w 4751461"/>
              <a:gd name="connsiteY51" fmla="*/ 564022 h 4845462"/>
              <a:gd name="connsiteX52" fmla="*/ 4059252 w 4751461"/>
              <a:gd name="connsiteY52" fmla="*/ 649480 h 4845462"/>
              <a:gd name="connsiteX53" fmla="*/ 4289988 w 4751461"/>
              <a:gd name="connsiteY53" fmla="*/ 581114 h 4845462"/>
              <a:gd name="connsiteX54" fmla="*/ 4589091 w 4751461"/>
              <a:gd name="connsiteY54" fmla="*/ 572568 h 4845462"/>
              <a:gd name="connsiteX55" fmla="*/ 4742916 w 4751461"/>
              <a:gd name="connsiteY55" fmla="*/ 418744 h 4845462"/>
              <a:gd name="connsiteX56" fmla="*/ 4332717 w 4751461"/>
              <a:gd name="connsiteY56"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153682 w 4751461"/>
              <a:gd name="connsiteY25" fmla="*/ 2837204 h 4845462"/>
              <a:gd name="connsiteX26" fmla="*/ 1290415 w 4751461"/>
              <a:gd name="connsiteY26" fmla="*/ 3238856 h 4845462"/>
              <a:gd name="connsiteX27" fmla="*/ 1401510 w 4751461"/>
              <a:gd name="connsiteY27" fmla="*/ 3461047 h 4845462"/>
              <a:gd name="connsiteX28" fmla="*/ 1546788 w 4751461"/>
              <a:gd name="connsiteY28" fmla="*/ 3683237 h 4845462"/>
              <a:gd name="connsiteX29" fmla="*/ 1845891 w 4751461"/>
              <a:gd name="connsiteY29" fmla="*/ 3657600 h 4845462"/>
              <a:gd name="connsiteX30" fmla="*/ 2033899 w 4751461"/>
              <a:gd name="connsiteY30" fmla="*/ 3614871 h 4845462"/>
              <a:gd name="connsiteX31" fmla="*/ 2469734 w 4751461"/>
              <a:gd name="connsiteY31" fmla="*/ 3640508 h 4845462"/>
              <a:gd name="connsiteX32" fmla="*/ 2709016 w 4751461"/>
              <a:gd name="connsiteY32" fmla="*/ 3717420 h 4845462"/>
              <a:gd name="connsiteX33" fmla="*/ 2879932 w 4751461"/>
              <a:gd name="connsiteY33" fmla="*/ 3888336 h 4845462"/>
              <a:gd name="connsiteX34" fmla="*/ 3050848 w 4751461"/>
              <a:gd name="connsiteY34" fmla="*/ 4264351 h 4845462"/>
              <a:gd name="connsiteX35" fmla="*/ 3144852 w 4751461"/>
              <a:gd name="connsiteY35" fmla="*/ 4520725 h 4845462"/>
              <a:gd name="connsiteX36" fmla="*/ 3161944 w 4751461"/>
              <a:gd name="connsiteY36" fmla="*/ 4836919 h 4845462"/>
              <a:gd name="connsiteX37" fmla="*/ 3461046 w 4751461"/>
              <a:gd name="connsiteY37" fmla="*/ 4828374 h 4845462"/>
              <a:gd name="connsiteX38" fmla="*/ 3469592 w 4751461"/>
              <a:gd name="connsiteY38" fmla="*/ 3666146 h 4845462"/>
              <a:gd name="connsiteX39" fmla="*/ 2905570 w 4751461"/>
              <a:gd name="connsiteY39" fmla="*/ 3452501 h 4845462"/>
              <a:gd name="connsiteX40" fmla="*/ 3076486 w 4751461"/>
              <a:gd name="connsiteY40" fmla="*/ 3093577 h 4845462"/>
              <a:gd name="connsiteX41" fmla="*/ 3760149 w 4751461"/>
              <a:gd name="connsiteY41" fmla="*/ 3469592 h 4845462"/>
              <a:gd name="connsiteX42" fmla="*/ 3221764 w 4751461"/>
              <a:gd name="connsiteY42" fmla="*/ 2674834 h 4845462"/>
              <a:gd name="connsiteX43" fmla="*/ 3760149 w 4751461"/>
              <a:gd name="connsiteY43" fmla="*/ 2871387 h 4845462"/>
              <a:gd name="connsiteX44" fmla="*/ 3922519 w 4751461"/>
              <a:gd name="connsiteY44" fmla="*/ 2307364 h 4845462"/>
              <a:gd name="connsiteX45" fmla="*/ 4580545 w 4751461"/>
              <a:gd name="connsiteY45" fmla="*/ 2615013 h 4845462"/>
              <a:gd name="connsiteX46" fmla="*/ 4751461 w 4751461"/>
              <a:gd name="connsiteY46" fmla="*/ 1991170 h 4845462"/>
              <a:gd name="connsiteX47" fmla="*/ 3691783 w 4751461"/>
              <a:gd name="connsiteY47" fmla="*/ 1794617 h 4845462"/>
              <a:gd name="connsiteX48" fmla="*/ 3743058 w 4751461"/>
              <a:gd name="connsiteY48" fmla="*/ 1375873 h 4845462"/>
              <a:gd name="connsiteX49" fmla="*/ 3990886 w 4751461"/>
              <a:gd name="connsiteY49" fmla="*/ 1316052 h 4845462"/>
              <a:gd name="connsiteX50" fmla="*/ 3743058 w 4751461"/>
              <a:gd name="connsiteY50" fmla="*/ 564022 h 4845462"/>
              <a:gd name="connsiteX51" fmla="*/ 3888336 w 4751461"/>
              <a:gd name="connsiteY51" fmla="*/ 564022 h 4845462"/>
              <a:gd name="connsiteX52" fmla="*/ 4059252 w 4751461"/>
              <a:gd name="connsiteY52" fmla="*/ 649480 h 4845462"/>
              <a:gd name="connsiteX53" fmla="*/ 4289988 w 4751461"/>
              <a:gd name="connsiteY53" fmla="*/ 581114 h 4845462"/>
              <a:gd name="connsiteX54" fmla="*/ 4589091 w 4751461"/>
              <a:gd name="connsiteY54" fmla="*/ 572568 h 4845462"/>
              <a:gd name="connsiteX55" fmla="*/ 4742916 w 4751461"/>
              <a:gd name="connsiteY55" fmla="*/ 418744 h 4845462"/>
              <a:gd name="connsiteX56" fmla="*/ 4332717 w 4751461"/>
              <a:gd name="connsiteY56"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153682 w 4751461"/>
              <a:gd name="connsiteY25" fmla="*/ 2837204 h 4845462"/>
              <a:gd name="connsiteX26" fmla="*/ 1290415 w 4751461"/>
              <a:gd name="connsiteY26" fmla="*/ 3238856 h 4845462"/>
              <a:gd name="connsiteX27" fmla="*/ 1401510 w 4751461"/>
              <a:gd name="connsiteY27" fmla="*/ 3461047 h 4845462"/>
              <a:gd name="connsiteX28" fmla="*/ 1546788 w 4751461"/>
              <a:gd name="connsiteY28" fmla="*/ 3683237 h 4845462"/>
              <a:gd name="connsiteX29" fmla="*/ 1845891 w 4751461"/>
              <a:gd name="connsiteY29" fmla="*/ 3657600 h 4845462"/>
              <a:gd name="connsiteX30" fmla="*/ 2033899 w 4751461"/>
              <a:gd name="connsiteY30" fmla="*/ 3614871 h 4845462"/>
              <a:gd name="connsiteX31" fmla="*/ 2469734 w 4751461"/>
              <a:gd name="connsiteY31" fmla="*/ 3640508 h 4845462"/>
              <a:gd name="connsiteX32" fmla="*/ 2709016 w 4751461"/>
              <a:gd name="connsiteY32" fmla="*/ 3717420 h 4845462"/>
              <a:gd name="connsiteX33" fmla="*/ 2879932 w 4751461"/>
              <a:gd name="connsiteY33" fmla="*/ 3888336 h 4845462"/>
              <a:gd name="connsiteX34" fmla="*/ 3050848 w 4751461"/>
              <a:gd name="connsiteY34" fmla="*/ 4264351 h 4845462"/>
              <a:gd name="connsiteX35" fmla="*/ 3144852 w 4751461"/>
              <a:gd name="connsiteY35" fmla="*/ 4520725 h 4845462"/>
              <a:gd name="connsiteX36" fmla="*/ 3161944 w 4751461"/>
              <a:gd name="connsiteY36" fmla="*/ 4836919 h 4845462"/>
              <a:gd name="connsiteX37" fmla="*/ 3461046 w 4751461"/>
              <a:gd name="connsiteY37" fmla="*/ 4828374 h 4845462"/>
              <a:gd name="connsiteX38" fmla="*/ 3469592 w 4751461"/>
              <a:gd name="connsiteY38" fmla="*/ 3666146 h 4845462"/>
              <a:gd name="connsiteX39" fmla="*/ 2905570 w 4751461"/>
              <a:gd name="connsiteY39" fmla="*/ 3452501 h 4845462"/>
              <a:gd name="connsiteX40" fmla="*/ 3076486 w 4751461"/>
              <a:gd name="connsiteY40" fmla="*/ 3093577 h 4845462"/>
              <a:gd name="connsiteX41" fmla="*/ 3760149 w 4751461"/>
              <a:gd name="connsiteY41" fmla="*/ 3469592 h 4845462"/>
              <a:gd name="connsiteX42" fmla="*/ 3221764 w 4751461"/>
              <a:gd name="connsiteY42" fmla="*/ 2674834 h 4845462"/>
              <a:gd name="connsiteX43" fmla="*/ 3760149 w 4751461"/>
              <a:gd name="connsiteY43" fmla="*/ 2871387 h 4845462"/>
              <a:gd name="connsiteX44" fmla="*/ 3922519 w 4751461"/>
              <a:gd name="connsiteY44" fmla="*/ 2307364 h 4845462"/>
              <a:gd name="connsiteX45" fmla="*/ 4580545 w 4751461"/>
              <a:gd name="connsiteY45" fmla="*/ 2615013 h 4845462"/>
              <a:gd name="connsiteX46" fmla="*/ 4751461 w 4751461"/>
              <a:gd name="connsiteY46" fmla="*/ 1991170 h 4845462"/>
              <a:gd name="connsiteX47" fmla="*/ 3691783 w 4751461"/>
              <a:gd name="connsiteY47" fmla="*/ 1794617 h 4845462"/>
              <a:gd name="connsiteX48" fmla="*/ 3743058 w 4751461"/>
              <a:gd name="connsiteY48" fmla="*/ 1375873 h 4845462"/>
              <a:gd name="connsiteX49" fmla="*/ 3990886 w 4751461"/>
              <a:gd name="connsiteY49" fmla="*/ 1316052 h 4845462"/>
              <a:gd name="connsiteX50" fmla="*/ 3743058 w 4751461"/>
              <a:gd name="connsiteY50" fmla="*/ 564022 h 4845462"/>
              <a:gd name="connsiteX51" fmla="*/ 3888336 w 4751461"/>
              <a:gd name="connsiteY51" fmla="*/ 564022 h 4845462"/>
              <a:gd name="connsiteX52" fmla="*/ 4059252 w 4751461"/>
              <a:gd name="connsiteY52" fmla="*/ 649480 h 4845462"/>
              <a:gd name="connsiteX53" fmla="*/ 4289988 w 4751461"/>
              <a:gd name="connsiteY53" fmla="*/ 581114 h 4845462"/>
              <a:gd name="connsiteX54" fmla="*/ 4589091 w 4751461"/>
              <a:gd name="connsiteY54" fmla="*/ 572568 h 4845462"/>
              <a:gd name="connsiteX55" fmla="*/ 4742916 w 4751461"/>
              <a:gd name="connsiteY55" fmla="*/ 418744 h 4845462"/>
              <a:gd name="connsiteX56" fmla="*/ 4332717 w 4751461"/>
              <a:gd name="connsiteY56"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153682 w 4751461"/>
              <a:gd name="connsiteY25" fmla="*/ 2837204 h 4845462"/>
              <a:gd name="connsiteX26" fmla="*/ 1290415 w 4751461"/>
              <a:gd name="connsiteY26" fmla="*/ 3238856 h 4845462"/>
              <a:gd name="connsiteX27" fmla="*/ 1401510 w 4751461"/>
              <a:gd name="connsiteY27" fmla="*/ 3461047 h 4845462"/>
              <a:gd name="connsiteX28" fmla="*/ 1546788 w 4751461"/>
              <a:gd name="connsiteY28" fmla="*/ 3683237 h 4845462"/>
              <a:gd name="connsiteX29" fmla="*/ 1845891 w 4751461"/>
              <a:gd name="connsiteY29" fmla="*/ 3657600 h 4845462"/>
              <a:gd name="connsiteX30" fmla="*/ 2033899 w 4751461"/>
              <a:gd name="connsiteY30" fmla="*/ 3614871 h 4845462"/>
              <a:gd name="connsiteX31" fmla="*/ 2469734 w 4751461"/>
              <a:gd name="connsiteY31" fmla="*/ 3640508 h 4845462"/>
              <a:gd name="connsiteX32" fmla="*/ 2709016 w 4751461"/>
              <a:gd name="connsiteY32" fmla="*/ 3717420 h 4845462"/>
              <a:gd name="connsiteX33" fmla="*/ 2879932 w 4751461"/>
              <a:gd name="connsiteY33" fmla="*/ 3888336 h 4845462"/>
              <a:gd name="connsiteX34" fmla="*/ 3050848 w 4751461"/>
              <a:gd name="connsiteY34" fmla="*/ 4264351 h 4845462"/>
              <a:gd name="connsiteX35" fmla="*/ 3144852 w 4751461"/>
              <a:gd name="connsiteY35" fmla="*/ 4520725 h 4845462"/>
              <a:gd name="connsiteX36" fmla="*/ 3161944 w 4751461"/>
              <a:gd name="connsiteY36" fmla="*/ 4836919 h 4845462"/>
              <a:gd name="connsiteX37" fmla="*/ 3461046 w 4751461"/>
              <a:gd name="connsiteY37" fmla="*/ 4828374 h 4845462"/>
              <a:gd name="connsiteX38" fmla="*/ 3469592 w 4751461"/>
              <a:gd name="connsiteY38" fmla="*/ 3666146 h 4845462"/>
              <a:gd name="connsiteX39" fmla="*/ 2905570 w 4751461"/>
              <a:gd name="connsiteY39" fmla="*/ 3452501 h 4845462"/>
              <a:gd name="connsiteX40" fmla="*/ 3076486 w 4751461"/>
              <a:gd name="connsiteY40" fmla="*/ 3093577 h 4845462"/>
              <a:gd name="connsiteX41" fmla="*/ 3760149 w 4751461"/>
              <a:gd name="connsiteY41" fmla="*/ 3469592 h 4845462"/>
              <a:gd name="connsiteX42" fmla="*/ 3221764 w 4751461"/>
              <a:gd name="connsiteY42" fmla="*/ 2674834 h 4845462"/>
              <a:gd name="connsiteX43" fmla="*/ 3760149 w 4751461"/>
              <a:gd name="connsiteY43" fmla="*/ 2871387 h 4845462"/>
              <a:gd name="connsiteX44" fmla="*/ 3922519 w 4751461"/>
              <a:gd name="connsiteY44" fmla="*/ 2307364 h 4845462"/>
              <a:gd name="connsiteX45" fmla="*/ 4580545 w 4751461"/>
              <a:gd name="connsiteY45" fmla="*/ 2615013 h 4845462"/>
              <a:gd name="connsiteX46" fmla="*/ 4751461 w 4751461"/>
              <a:gd name="connsiteY46" fmla="*/ 1991170 h 4845462"/>
              <a:gd name="connsiteX47" fmla="*/ 3691783 w 4751461"/>
              <a:gd name="connsiteY47" fmla="*/ 1794617 h 4845462"/>
              <a:gd name="connsiteX48" fmla="*/ 3743058 w 4751461"/>
              <a:gd name="connsiteY48" fmla="*/ 1375873 h 4845462"/>
              <a:gd name="connsiteX49" fmla="*/ 3990886 w 4751461"/>
              <a:gd name="connsiteY49" fmla="*/ 1316052 h 4845462"/>
              <a:gd name="connsiteX50" fmla="*/ 3743058 w 4751461"/>
              <a:gd name="connsiteY50" fmla="*/ 564022 h 4845462"/>
              <a:gd name="connsiteX51" fmla="*/ 3888336 w 4751461"/>
              <a:gd name="connsiteY51" fmla="*/ 564022 h 4845462"/>
              <a:gd name="connsiteX52" fmla="*/ 4059252 w 4751461"/>
              <a:gd name="connsiteY52" fmla="*/ 649480 h 4845462"/>
              <a:gd name="connsiteX53" fmla="*/ 4289988 w 4751461"/>
              <a:gd name="connsiteY53" fmla="*/ 581114 h 4845462"/>
              <a:gd name="connsiteX54" fmla="*/ 4589091 w 4751461"/>
              <a:gd name="connsiteY54" fmla="*/ 572568 h 4845462"/>
              <a:gd name="connsiteX55" fmla="*/ 4742916 w 4751461"/>
              <a:gd name="connsiteY55" fmla="*/ 418744 h 4845462"/>
              <a:gd name="connsiteX56" fmla="*/ 4332717 w 4751461"/>
              <a:gd name="connsiteY56"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153682 w 4751461"/>
              <a:gd name="connsiteY25" fmla="*/ 2837204 h 4845462"/>
              <a:gd name="connsiteX26" fmla="*/ 1290415 w 4751461"/>
              <a:gd name="connsiteY26" fmla="*/ 3238856 h 4845462"/>
              <a:gd name="connsiteX27" fmla="*/ 1401510 w 4751461"/>
              <a:gd name="connsiteY27" fmla="*/ 3461047 h 4845462"/>
              <a:gd name="connsiteX28" fmla="*/ 1546788 w 4751461"/>
              <a:gd name="connsiteY28" fmla="*/ 3683237 h 4845462"/>
              <a:gd name="connsiteX29" fmla="*/ 1845891 w 4751461"/>
              <a:gd name="connsiteY29" fmla="*/ 3657600 h 4845462"/>
              <a:gd name="connsiteX30" fmla="*/ 2033899 w 4751461"/>
              <a:gd name="connsiteY30" fmla="*/ 3614871 h 4845462"/>
              <a:gd name="connsiteX31" fmla="*/ 2469734 w 4751461"/>
              <a:gd name="connsiteY31" fmla="*/ 3640508 h 4845462"/>
              <a:gd name="connsiteX32" fmla="*/ 2709016 w 4751461"/>
              <a:gd name="connsiteY32" fmla="*/ 3717420 h 4845462"/>
              <a:gd name="connsiteX33" fmla="*/ 2879932 w 4751461"/>
              <a:gd name="connsiteY33" fmla="*/ 3888336 h 4845462"/>
              <a:gd name="connsiteX34" fmla="*/ 3050848 w 4751461"/>
              <a:gd name="connsiteY34" fmla="*/ 4264351 h 4845462"/>
              <a:gd name="connsiteX35" fmla="*/ 3144852 w 4751461"/>
              <a:gd name="connsiteY35" fmla="*/ 4520725 h 4845462"/>
              <a:gd name="connsiteX36" fmla="*/ 3161944 w 4751461"/>
              <a:gd name="connsiteY36" fmla="*/ 4836919 h 4845462"/>
              <a:gd name="connsiteX37" fmla="*/ 3461046 w 4751461"/>
              <a:gd name="connsiteY37" fmla="*/ 4828374 h 4845462"/>
              <a:gd name="connsiteX38" fmla="*/ 3469592 w 4751461"/>
              <a:gd name="connsiteY38" fmla="*/ 3666146 h 4845462"/>
              <a:gd name="connsiteX39" fmla="*/ 2905570 w 4751461"/>
              <a:gd name="connsiteY39" fmla="*/ 3452501 h 4845462"/>
              <a:gd name="connsiteX40" fmla="*/ 3076486 w 4751461"/>
              <a:gd name="connsiteY40" fmla="*/ 3093577 h 4845462"/>
              <a:gd name="connsiteX41" fmla="*/ 3760149 w 4751461"/>
              <a:gd name="connsiteY41" fmla="*/ 3469592 h 4845462"/>
              <a:gd name="connsiteX42" fmla="*/ 3221764 w 4751461"/>
              <a:gd name="connsiteY42" fmla="*/ 2674834 h 4845462"/>
              <a:gd name="connsiteX43" fmla="*/ 3760149 w 4751461"/>
              <a:gd name="connsiteY43" fmla="*/ 2871387 h 4845462"/>
              <a:gd name="connsiteX44" fmla="*/ 3922519 w 4751461"/>
              <a:gd name="connsiteY44" fmla="*/ 2307364 h 4845462"/>
              <a:gd name="connsiteX45" fmla="*/ 4580545 w 4751461"/>
              <a:gd name="connsiteY45" fmla="*/ 2615013 h 4845462"/>
              <a:gd name="connsiteX46" fmla="*/ 4751461 w 4751461"/>
              <a:gd name="connsiteY46" fmla="*/ 1991170 h 4845462"/>
              <a:gd name="connsiteX47" fmla="*/ 3691783 w 4751461"/>
              <a:gd name="connsiteY47" fmla="*/ 1794617 h 4845462"/>
              <a:gd name="connsiteX48" fmla="*/ 3743058 w 4751461"/>
              <a:gd name="connsiteY48" fmla="*/ 1375873 h 4845462"/>
              <a:gd name="connsiteX49" fmla="*/ 3990886 w 4751461"/>
              <a:gd name="connsiteY49" fmla="*/ 1316052 h 4845462"/>
              <a:gd name="connsiteX50" fmla="*/ 3743058 w 4751461"/>
              <a:gd name="connsiteY50" fmla="*/ 564022 h 4845462"/>
              <a:gd name="connsiteX51" fmla="*/ 3888336 w 4751461"/>
              <a:gd name="connsiteY51" fmla="*/ 564022 h 4845462"/>
              <a:gd name="connsiteX52" fmla="*/ 4059252 w 4751461"/>
              <a:gd name="connsiteY52" fmla="*/ 649480 h 4845462"/>
              <a:gd name="connsiteX53" fmla="*/ 4289988 w 4751461"/>
              <a:gd name="connsiteY53" fmla="*/ 581114 h 4845462"/>
              <a:gd name="connsiteX54" fmla="*/ 4589091 w 4751461"/>
              <a:gd name="connsiteY54" fmla="*/ 572568 h 4845462"/>
              <a:gd name="connsiteX55" fmla="*/ 4742916 w 4751461"/>
              <a:gd name="connsiteY55" fmla="*/ 418744 h 4845462"/>
              <a:gd name="connsiteX56" fmla="*/ 4332717 w 4751461"/>
              <a:gd name="connsiteY56"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153682 w 4751461"/>
              <a:gd name="connsiteY25" fmla="*/ 2837204 h 4845462"/>
              <a:gd name="connsiteX26" fmla="*/ 1290415 w 4751461"/>
              <a:gd name="connsiteY26" fmla="*/ 3238856 h 4845462"/>
              <a:gd name="connsiteX27" fmla="*/ 1401510 w 4751461"/>
              <a:gd name="connsiteY27" fmla="*/ 3461047 h 4845462"/>
              <a:gd name="connsiteX28" fmla="*/ 1546788 w 4751461"/>
              <a:gd name="connsiteY28" fmla="*/ 3683237 h 4845462"/>
              <a:gd name="connsiteX29" fmla="*/ 1845891 w 4751461"/>
              <a:gd name="connsiteY29" fmla="*/ 3657600 h 4845462"/>
              <a:gd name="connsiteX30" fmla="*/ 2033899 w 4751461"/>
              <a:gd name="connsiteY30" fmla="*/ 3614871 h 4845462"/>
              <a:gd name="connsiteX31" fmla="*/ 2469734 w 4751461"/>
              <a:gd name="connsiteY31" fmla="*/ 3640508 h 4845462"/>
              <a:gd name="connsiteX32" fmla="*/ 2709016 w 4751461"/>
              <a:gd name="connsiteY32" fmla="*/ 3717420 h 4845462"/>
              <a:gd name="connsiteX33" fmla="*/ 2879932 w 4751461"/>
              <a:gd name="connsiteY33" fmla="*/ 3888336 h 4845462"/>
              <a:gd name="connsiteX34" fmla="*/ 3050848 w 4751461"/>
              <a:gd name="connsiteY34" fmla="*/ 4264351 h 4845462"/>
              <a:gd name="connsiteX35" fmla="*/ 3144852 w 4751461"/>
              <a:gd name="connsiteY35" fmla="*/ 4520725 h 4845462"/>
              <a:gd name="connsiteX36" fmla="*/ 3161944 w 4751461"/>
              <a:gd name="connsiteY36" fmla="*/ 4836919 h 4845462"/>
              <a:gd name="connsiteX37" fmla="*/ 3461046 w 4751461"/>
              <a:gd name="connsiteY37" fmla="*/ 4828374 h 4845462"/>
              <a:gd name="connsiteX38" fmla="*/ 3469592 w 4751461"/>
              <a:gd name="connsiteY38" fmla="*/ 3666146 h 4845462"/>
              <a:gd name="connsiteX39" fmla="*/ 2905570 w 4751461"/>
              <a:gd name="connsiteY39" fmla="*/ 3452501 h 4845462"/>
              <a:gd name="connsiteX40" fmla="*/ 3076486 w 4751461"/>
              <a:gd name="connsiteY40" fmla="*/ 3093577 h 4845462"/>
              <a:gd name="connsiteX41" fmla="*/ 3760149 w 4751461"/>
              <a:gd name="connsiteY41" fmla="*/ 3469592 h 4845462"/>
              <a:gd name="connsiteX42" fmla="*/ 3221764 w 4751461"/>
              <a:gd name="connsiteY42" fmla="*/ 2674834 h 4845462"/>
              <a:gd name="connsiteX43" fmla="*/ 3760149 w 4751461"/>
              <a:gd name="connsiteY43" fmla="*/ 2871387 h 4845462"/>
              <a:gd name="connsiteX44" fmla="*/ 3922519 w 4751461"/>
              <a:gd name="connsiteY44" fmla="*/ 2307364 h 4845462"/>
              <a:gd name="connsiteX45" fmla="*/ 4580545 w 4751461"/>
              <a:gd name="connsiteY45" fmla="*/ 2615013 h 4845462"/>
              <a:gd name="connsiteX46" fmla="*/ 4751461 w 4751461"/>
              <a:gd name="connsiteY46" fmla="*/ 1991170 h 4845462"/>
              <a:gd name="connsiteX47" fmla="*/ 3691783 w 4751461"/>
              <a:gd name="connsiteY47" fmla="*/ 1794617 h 4845462"/>
              <a:gd name="connsiteX48" fmla="*/ 3743058 w 4751461"/>
              <a:gd name="connsiteY48" fmla="*/ 1375873 h 4845462"/>
              <a:gd name="connsiteX49" fmla="*/ 3990886 w 4751461"/>
              <a:gd name="connsiteY49" fmla="*/ 1316052 h 4845462"/>
              <a:gd name="connsiteX50" fmla="*/ 3743058 w 4751461"/>
              <a:gd name="connsiteY50" fmla="*/ 564022 h 4845462"/>
              <a:gd name="connsiteX51" fmla="*/ 3888336 w 4751461"/>
              <a:gd name="connsiteY51" fmla="*/ 564022 h 4845462"/>
              <a:gd name="connsiteX52" fmla="*/ 4059252 w 4751461"/>
              <a:gd name="connsiteY52" fmla="*/ 649480 h 4845462"/>
              <a:gd name="connsiteX53" fmla="*/ 4289988 w 4751461"/>
              <a:gd name="connsiteY53" fmla="*/ 581114 h 4845462"/>
              <a:gd name="connsiteX54" fmla="*/ 4589091 w 4751461"/>
              <a:gd name="connsiteY54" fmla="*/ 572568 h 4845462"/>
              <a:gd name="connsiteX55" fmla="*/ 4742916 w 4751461"/>
              <a:gd name="connsiteY55" fmla="*/ 418744 h 4845462"/>
              <a:gd name="connsiteX56" fmla="*/ 4332717 w 4751461"/>
              <a:gd name="connsiteY56"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153682 w 4751461"/>
              <a:gd name="connsiteY25" fmla="*/ 2837204 h 4845462"/>
              <a:gd name="connsiteX26" fmla="*/ 1290415 w 4751461"/>
              <a:gd name="connsiteY26" fmla="*/ 3238856 h 4845462"/>
              <a:gd name="connsiteX27" fmla="*/ 1401510 w 4751461"/>
              <a:gd name="connsiteY27" fmla="*/ 3461047 h 4845462"/>
              <a:gd name="connsiteX28" fmla="*/ 1546788 w 4751461"/>
              <a:gd name="connsiteY28" fmla="*/ 3683237 h 4845462"/>
              <a:gd name="connsiteX29" fmla="*/ 1845891 w 4751461"/>
              <a:gd name="connsiteY29" fmla="*/ 3657600 h 4845462"/>
              <a:gd name="connsiteX30" fmla="*/ 2033899 w 4751461"/>
              <a:gd name="connsiteY30" fmla="*/ 3614871 h 4845462"/>
              <a:gd name="connsiteX31" fmla="*/ 2469734 w 4751461"/>
              <a:gd name="connsiteY31" fmla="*/ 3640508 h 4845462"/>
              <a:gd name="connsiteX32" fmla="*/ 2709016 w 4751461"/>
              <a:gd name="connsiteY32" fmla="*/ 3717420 h 4845462"/>
              <a:gd name="connsiteX33" fmla="*/ 2879932 w 4751461"/>
              <a:gd name="connsiteY33" fmla="*/ 3888336 h 4845462"/>
              <a:gd name="connsiteX34" fmla="*/ 3050848 w 4751461"/>
              <a:gd name="connsiteY34" fmla="*/ 4264351 h 4845462"/>
              <a:gd name="connsiteX35" fmla="*/ 3144852 w 4751461"/>
              <a:gd name="connsiteY35" fmla="*/ 4520725 h 4845462"/>
              <a:gd name="connsiteX36" fmla="*/ 3161944 w 4751461"/>
              <a:gd name="connsiteY36" fmla="*/ 4836919 h 4845462"/>
              <a:gd name="connsiteX37" fmla="*/ 3461046 w 4751461"/>
              <a:gd name="connsiteY37" fmla="*/ 4828374 h 4845462"/>
              <a:gd name="connsiteX38" fmla="*/ 3469592 w 4751461"/>
              <a:gd name="connsiteY38" fmla="*/ 3666146 h 4845462"/>
              <a:gd name="connsiteX39" fmla="*/ 2905570 w 4751461"/>
              <a:gd name="connsiteY39" fmla="*/ 3452501 h 4845462"/>
              <a:gd name="connsiteX40" fmla="*/ 3076486 w 4751461"/>
              <a:gd name="connsiteY40" fmla="*/ 3093577 h 4845462"/>
              <a:gd name="connsiteX41" fmla="*/ 3760149 w 4751461"/>
              <a:gd name="connsiteY41" fmla="*/ 3469592 h 4845462"/>
              <a:gd name="connsiteX42" fmla="*/ 3221764 w 4751461"/>
              <a:gd name="connsiteY42" fmla="*/ 2674834 h 4845462"/>
              <a:gd name="connsiteX43" fmla="*/ 3760149 w 4751461"/>
              <a:gd name="connsiteY43" fmla="*/ 2871387 h 4845462"/>
              <a:gd name="connsiteX44" fmla="*/ 3922519 w 4751461"/>
              <a:gd name="connsiteY44" fmla="*/ 2307364 h 4845462"/>
              <a:gd name="connsiteX45" fmla="*/ 4580545 w 4751461"/>
              <a:gd name="connsiteY45" fmla="*/ 2615013 h 4845462"/>
              <a:gd name="connsiteX46" fmla="*/ 4751461 w 4751461"/>
              <a:gd name="connsiteY46" fmla="*/ 1991170 h 4845462"/>
              <a:gd name="connsiteX47" fmla="*/ 3691783 w 4751461"/>
              <a:gd name="connsiteY47" fmla="*/ 1794617 h 4845462"/>
              <a:gd name="connsiteX48" fmla="*/ 3743058 w 4751461"/>
              <a:gd name="connsiteY48" fmla="*/ 1375873 h 4845462"/>
              <a:gd name="connsiteX49" fmla="*/ 3990886 w 4751461"/>
              <a:gd name="connsiteY49" fmla="*/ 1316052 h 4845462"/>
              <a:gd name="connsiteX50" fmla="*/ 3743058 w 4751461"/>
              <a:gd name="connsiteY50" fmla="*/ 564022 h 4845462"/>
              <a:gd name="connsiteX51" fmla="*/ 3888336 w 4751461"/>
              <a:gd name="connsiteY51" fmla="*/ 564022 h 4845462"/>
              <a:gd name="connsiteX52" fmla="*/ 4059252 w 4751461"/>
              <a:gd name="connsiteY52" fmla="*/ 649480 h 4845462"/>
              <a:gd name="connsiteX53" fmla="*/ 4289988 w 4751461"/>
              <a:gd name="connsiteY53" fmla="*/ 581114 h 4845462"/>
              <a:gd name="connsiteX54" fmla="*/ 4589091 w 4751461"/>
              <a:gd name="connsiteY54" fmla="*/ 572568 h 4845462"/>
              <a:gd name="connsiteX55" fmla="*/ 4742916 w 4751461"/>
              <a:gd name="connsiteY55" fmla="*/ 418744 h 4845462"/>
              <a:gd name="connsiteX56" fmla="*/ 4332717 w 4751461"/>
              <a:gd name="connsiteY56"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153682 w 4751461"/>
              <a:gd name="connsiteY25" fmla="*/ 2837204 h 4845462"/>
              <a:gd name="connsiteX26" fmla="*/ 1290415 w 4751461"/>
              <a:gd name="connsiteY26" fmla="*/ 3238856 h 4845462"/>
              <a:gd name="connsiteX27" fmla="*/ 1401510 w 4751461"/>
              <a:gd name="connsiteY27" fmla="*/ 3461047 h 4845462"/>
              <a:gd name="connsiteX28" fmla="*/ 1546788 w 4751461"/>
              <a:gd name="connsiteY28" fmla="*/ 3683237 h 4845462"/>
              <a:gd name="connsiteX29" fmla="*/ 1845891 w 4751461"/>
              <a:gd name="connsiteY29" fmla="*/ 3657600 h 4845462"/>
              <a:gd name="connsiteX30" fmla="*/ 2033899 w 4751461"/>
              <a:gd name="connsiteY30" fmla="*/ 3614871 h 4845462"/>
              <a:gd name="connsiteX31" fmla="*/ 2469734 w 4751461"/>
              <a:gd name="connsiteY31" fmla="*/ 3640508 h 4845462"/>
              <a:gd name="connsiteX32" fmla="*/ 2709016 w 4751461"/>
              <a:gd name="connsiteY32" fmla="*/ 3717420 h 4845462"/>
              <a:gd name="connsiteX33" fmla="*/ 2879932 w 4751461"/>
              <a:gd name="connsiteY33" fmla="*/ 3888336 h 4845462"/>
              <a:gd name="connsiteX34" fmla="*/ 3050848 w 4751461"/>
              <a:gd name="connsiteY34" fmla="*/ 4264351 h 4845462"/>
              <a:gd name="connsiteX35" fmla="*/ 3144852 w 4751461"/>
              <a:gd name="connsiteY35" fmla="*/ 4520725 h 4845462"/>
              <a:gd name="connsiteX36" fmla="*/ 3161944 w 4751461"/>
              <a:gd name="connsiteY36" fmla="*/ 4836919 h 4845462"/>
              <a:gd name="connsiteX37" fmla="*/ 3461046 w 4751461"/>
              <a:gd name="connsiteY37" fmla="*/ 4828374 h 4845462"/>
              <a:gd name="connsiteX38" fmla="*/ 3469592 w 4751461"/>
              <a:gd name="connsiteY38" fmla="*/ 3666146 h 4845462"/>
              <a:gd name="connsiteX39" fmla="*/ 2905570 w 4751461"/>
              <a:gd name="connsiteY39" fmla="*/ 3452501 h 4845462"/>
              <a:gd name="connsiteX40" fmla="*/ 3076486 w 4751461"/>
              <a:gd name="connsiteY40" fmla="*/ 3093577 h 4845462"/>
              <a:gd name="connsiteX41" fmla="*/ 3760149 w 4751461"/>
              <a:gd name="connsiteY41" fmla="*/ 3469592 h 4845462"/>
              <a:gd name="connsiteX42" fmla="*/ 3221764 w 4751461"/>
              <a:gd name="connsiteY42" fmla="*/ 2674834 h 4845462"/>
              <a:gd name="connsiteX43" fmla="*/ 3760149 w 4751461"/>
              <a:gd name="connsiteY43" fmla="*/ 2871387 h 4845462"/>
              <a:gd name="connsiteX44" fmla="*/ 3922519 w 4751461"/>
              <a:gd name="connsiteY44" fmla="*/ 2307364 h 4845462"/>
              <a:gd name="connsiteX45" fmla="*/ 4580545 w 4751461"/>
              <a:gd name="connsiteY45" fmla="*/ 2615013 h 4845462"/>
              <a:gd name="connsiteX46" fmla="*/ 4751461 w 4751461"/>
              <a:gd name="connsiteY46" fmla="*/ 1991170 h 4845462"/>
              <a:gd name="connsiteX47" fmla="*/ 3691783 w 4751461"/>
              <a:gd name="connsiteY47" fmla="*/ 1794617 h 4845462"/>
              <a:gd name="connsiteX48" fmla="*/ 3743058 w 4751461"/>
              <a:gd name="connsiteY48" fmla="*/ 1375873 h 4845462"/>
              <a:gd name="connsiteX49" fmla="*/ 3990886 w 4751461"/>
              <a:gd name="connsiteY49" fmla="*/ 1316052 h 4845462"/>
              <a:gd name="connsiteX50" fmla="*/ 3743058 w 4751461"/>
              <a:gd name="connsiteY50" fmla="*/ 564022 h 4845462"/>
              <a:gd name="connsiteX51" fmla="*/ 3888336 w 4751461"/>
              <a:gd name="connsiteY51" fmla="*/ 564022 h 4845462"/>
              <a:gd name="connsiteX52" fmla="*/ 4059252 w 4751461"/>
              <a:gd name="connsiteY52" fmla="*/ 649480 h 4845462"/>
              <a:gd name="connsiteX53" fmla="*/ 4289988 w 4751461"/>
              <a:gd name="connsiteY53" fmla="*/ 581114 h 4845462"/>
              <a:gd name="connsiteX54" fmla="*/ 4589091 w 4751461"/>
              <a:gd name="connsiteY54" fmla="*/ 572568 h 4845462"/>
              <a:gd name="connsiteX55" fmla="*/ 4742916 w 4751461"/>
              <a:gd name="connsiteY55" fmla="*/ 418744 h 4845462"/>
              <a:gd name="connsiteX56" fmla="*/ 4332717 w 4751461"/>
              <a:gd name="connsiteY56"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153682 w 4751461"/>
              <a:gd name="connsiteY25" fmla="*/ 2837204 h 4845462"/>
              <a:gd name="connsiteX26" fmla="*/ 1290415 w 4751461"/>
              <a:gd name="connsiteY26" fmla="*/ 3238856 h 4845462"/>
              <a:gd name="connsiteX27" fmla="*/ 1401510 w 4751461"/>
              <a:gd name="connsiteY27" fmla="*/ 3461047 h 4845462"/>
              <a:gd name="connsiteX28" fmla="*/ 1546788 w 4751461"/>
              <a:gd name="connsiteY28" fmla="*/ 3683237 h 4845462"/>
              <a:gd name="connsiteX29" fmla="*/ 1546788 w 4751461"/>
              <a:gd name="connsiteY29" fmla="*/ 3674691 h 4845462"/>
              <a:gd name="connsiteX30" fmla="*/ 1845891 w 4751461"/>
              <a:gd name="connsiteY30" fmla="*/ 3657600 h 4845462"/>
              <a:gd name="connsiteX31" fmla="*/ 2033899 w 4751461"/>
              <a:gd name="connsiteY31" fmla="*/ 3614871 h 4845462"/>
              <a:gd name="connsiteX32" fmla="*/ 2469734 w 4751461"/>
              <a:gd name="connsiteY32" fmla="*/ 3640508 h 4845462"/>
              <a:gd name="connsiteX33" fmla="*/ 2709016 w 4751461"/>
              <a:gd name="connsiteY33" fmla="*/ 3717420 h 4845462"/>
              <a:gd name="connsiteX34" fmla="*/ 2879932 w 4751461"/>
              <a:gd name="connsiteY34" fmla="*/ 3888336 h 4845462"/>
              <a:gd name="connsiteX35" fmla="*/ 3050848 w 4751461"/>
              <a:gd name="connsiteY35" fmla="*/ 4264351 h 4845462"/>
              <a:gd name="connsiteX36" fmla="*/ 3144852 w 4751461"/>
              <a:gd name="connsiteY36" fmla="*/ 4520725 h 4845462"/>
              <a:gd name="connsiteX37" fmla="*/ 3161944 w 4751461"/>
              <a:gd name="connsiteY37" fmla="*/ 4836919 h 4845462"/>
              <a:gd name="connsiteX38" fmla="*/ 3461046 w 4751461"/>
              <a:gd name="connsiteY38" fmla="*/ 4828374 h 4845462"/>
              <a:gd name="connsiteX39" fmla="*/ 3469592 w 4751461"/>
              <a:gd name="connsiteY39" fmla="*/ 3666146 h 4845462"/>
              <a:gd name="connsiteX40" fmla="*/ 2905570 w 4751461"/>
              <a:gd name="connsiteY40" fmla="*/ 3452501 h 4845462"/>
              <a:gd name="connsiteX41" fmla="*/ 3076486 w 4751461"/>
              <a:gd name="connsiteY41" fmla="*/ 3093577 h 4845462"/>
              <a:gd name="connsiteX42" fmla="*/ 3760149 w 4751461"/>
              <a:gd name="connsiteY42" fmla="*/ 3469592 h 4845462"/>
              <a:gd name="connsiteX43" fmla="*/ 3221764 w 4751461"/>
              <a:gd name="connsiteY43" fmla="*/ 2674834 h 4845462"/>
              <a:gd name="connsiteX44" fmla="*/ 3760149 w 4751461"/>
              <a:gd name="connsiteY44" fmla="*/ 2871387 h 4845462"/>
              <a:gd name="connsiteX45" fmla="*/ 3922519 w 4751461"/>
              <a:gd name="connsiteY45" fmla="*/ 2307364 h 4845462"/>
              <a:gd name="connsiteX46" fmla="*/ 4580545 w 4751461"/>
              <a:gd name="connsiteY46" fmla="*/ 2615013 h 4845462"/>
              <a:gd name="connsiteX47" fmla="*/ 4751461 w 4751461"/>
              <a:gd name="connsiteY47" fmla="*/ 1991170 h 4845462"/>
              <a:gd name="connsiteX48" fmla="*/ 3691783 w 4751461"/>
              <a:gd name="connsiteY48" fmla="*/ 1794617 h 4845462"/>
              <a:gd name="connsiteX49" fmla="*/ 3743058 w 4751461"/>
              <a:gd name="connsiteY49" fmla="*/ 1375873 h 4845462"/>
              <a:gd name="connsiteX50" fmla="*/ 3990886 w 4751461"/>
              <a:gd name="connsiteY50" fmla="*/ 1316052 h 4845462"/>
              <a:gd name="connsiteX51" fmla="*/ 3743058 w 4751461"/>
              <a:gd name="connsiteY51" fmla="*/ 564022 h 4845462"/>
              <a:gd name="connsiteX52" fmla="*/ 3888336 w 4751461"/>
              <a:gd name="connsiteY52" fmla="*/ 564022 h 4845462"/>
              <a:gd name="connsiteX53" fmla="*/ 4059252 w 4751461"/>
              <a:gd name="connsiteY53" fmla="*/ 649480 h 4845462"/>
              <a:gd name="connsiteX54" fmla="*/ 4289988 w 4751461"/>
              <a:gd name="connsiteY54" fmla="*/ 581114 h 4845462"/>
              <a:gd name="connsiteX55" fmla="*/ 4589091 w 4751461"/>
              <a:gd name="connsiteY55" fmla="*/ 572568 h 4845462"/>
              <a:gd name="connsiteX56" fmla="*/ 4742916 w 4751461"/>
              <a:gd name="connsiteY56" fmla="*/ 418744 h 4845462"/>
              <a:gd name="connsiteX57" fmla="*/ 4332717 w 4751461"/>
              <a:gd name="connsiteY57"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153682 w 4751461"/>
              <a:gd name="connsiteY25" fmla="*/ 2837204 h 4845462"/>
              <a:gd name="connsiteX26" fmla="*/ 1290415 w 4751461"/>
              <a:gd name="connsiteY26" fmla="*/ 3238856 h 4845462"/>
              <a:gd name="connsiteX27" fmla="*/ 1401510 w 4751461"/>
              <a:gd name="connsiteY27" fmla="*/ 3461047 h 4845462"/>
              <a:gd name="connsiteX28" fmla="*/ 1546788 w 4751461"/>
              <a:gd name="connsiteY28" fmla="*/ 3683237 h 4845462"/>
              <a:gd name="connsiteX29" fmla="*/ 1546788 w 4751461"/>
              <a:gd name="connsiteY29" fmla="*/ 3674691 h 4845462"/>
              <a:gd name="connsiteX30" fmla="*/ 1845891 w 4751461"/>
              <a:gd name="connsiteY30" fmla="*/ 3657600 h 4845462"/>
              <a:gd name="connsiteX31" fmla="*/ 2033899 w 4751461"/>
              <a:gd name="connsiteY31" fmla="*/ 3614871 h 4845462"/>
              <a:gd name="connsiteX32" fmla="*/ 2469734 w 4751461"/>
              <a:gd name="connsiteY32" fmla="*/ 3640508 h 4845462"/>
              <a:gd name="connsiteX33" fmla="*/ 2709016 w 4751461"/>
              <a:gd name="connsiteY33" fmla="*/ 3717420 h 4845462"/>
              <a:gd name="connsiteX34" fmla="*/ 2879932 w 4751461"/>
              <a:gd name="connsiteY34" fmla="*/ 3888336 h 4845462"/>
              <a:gd name="connsiteX35" fmla="*/ 3050848 w 4751461"/>
              <a:gd name="connsiteY35" fmla="*/ 4264351 h 4845462"/>
              <a:gd name="connsiteX36" fmla="*/ 3144852 w 4751461"/>
              <a:gd name="connsiteY36" fmla="*/ 4520725 h 4845462"/>
              <a:gd name="connsiteX37" fmla="*/ 3161944 w 4751461"/>
              <a:gd name="connsiteY37" fmla="*/ 4836919 h 4845462"/>
              <a:gd name="connsiteX38" fmla="*/ 3461046 w 4751461"/>
              <a:gd name="connsiteY38" fmla="*/ 4828374 h 4845462"/>
              <a:gd name="connsiteX39" fmla="*/ 3469592 w 4751461"/>
              <a:gd name="connsiteY39" fmla="*/ 3666146 h 4845462"/>
              <a:gd name="connsiteX40" fmla="*/ 2905570 w 4751461"/>
              <a:gd name="connsiteY40" fmla="*/ 3452501 h 4845462"/>
              <a:gd name="connsiteX41" fmla="*/ 3076486 w 4751461"/>
              <a:gd name="connsiteY41" fmla="*/ 3093577 h 4845462"/>
              <a:gd name="connsiteX42" fmla="*/ 3760149 w 4751461"/>
              <a:gd name="connsiteY42" fmla="*/ 3469592 h 4845462"/>
              <a:gd name="connsiteX43" fmla="*/ 3221764 w 4751461"/>
              <a:gd name="connsiteY43" fmla="*/ 2674834 h 4845462"/>
              <a:gd name="connsiteX44" fmla="*/ 3760149 w 4751461"/>
              <a:gd name="connsiteY44" fmla="*/ 2871387 h 4845462"/>
              <a:gd name="connsiteX45" fmla="*/ 3922519 w 4751461"/>
              <a:gd name="connsiteY45" fmla="*/ 2307364 h 4845462"/>
              <a:gd name="connsiteX46" fmla="*/ 4580545 w 4751461"/>
              <a:gd name="connsiteY46" fmla="*/ 2615013 h 4845462"/>
              <a:gd name="connsiteX47" fmla="*/ 4751461 w 4751461"/>
              <a:gd name="connsiteY47" fmla="*/ 1991170 h 4845462"/>
              <a:gd name="connsiteX48" fmla="*/ 3691783 w 4751461"/>
              <a:gd name="connsiteY48" fmla="*/ 1794617 h 4845462"/>
              <a:gd name="connsiteX49" fmla="*/ 3743058 w 4751461"/>
              <a:gd name="connsiteY49" fmla="*/ 1375873 h 4845462"/>
              <a:gd name="connsiteX50" fmla="*/ 3990886 w 4751461"/>
              <a:gd name="connsiteY50" fmla="*/ 1316052 h 4845462"/>
              <a:gd name="connsiteX51" fmla="*/ 3743058 w 4751461"/>
              <a:gd name="connsiteY51" fmla="*/ 564022 h 4845462"/>
              <a:gd name="connsiteX52" fmla="*/ 3888336 w 4751461"/>
              <a:gd name="connsiteY52" fmla="*/ 564022 h 4845462"/>
              <a:gd name="connsiteX53" fmla="*/ 4059252 w 4751461"/>
              <a:gd name="connsiteY53" fmla="*/ 649480 h 4845462"/>
              <a:gd name="connsiteX54" fmla="*/ 4289988 w 4751461"/>
              <a:gd name="connsiteY54" fmla="*/ 581114 h 4845462"/>
              <a:gd name="connsiteX55" fmla="*/ 4589091 w 4751461"/>
              <a:gd name="connsiteY55" fmla="*/ 572568 h 4845462"/>
              <a:gd name="connsiteX56" fmla="*/ 4742916 w 4751461"/>
              <a:gd name="connsiteY56" fmla="*/ 418744 h 4845462"/>
              <a:gd name="connsiteX57" fmla="*/ 4332717 w 4751461"/>
              <a:gd name="connsiteY57"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153682 w 4751461"/>
              <a:gd name="connsiteY25" fmla="*/ 2837204 h 4845462"/>
              <a:gd name="connsiteX26" fmla="*/ 1290415 w 4751461"/>
              <a:gd name="connsiteY26" fmla="*/ 3238856 h 4845462"/>
              <a:gd name="connsiteX27" fmla="*/ 1401510 w 4751461"/>
              <a:gd name="connsiteY27" fmla="*/ 3461047 h 4845462"/>
              <a:gd name="connsiteX28" fmla="*/ 1546788 w 4751461"/>
              <a:gd name="connsiteY28" fmla="*/ 3683237 h 4845462"/>
              <a:gd name="connsiteX29" fmla="*/ 1546788 w 4751461"/>
              <a:gd name="connsiteY29" fmla="*/ 3674691 h 4845462"/>
              <a:gd name="connsiteX30" fmla="*/ 1845891 w 4751461"/>
              <a:gd name="connsiteY30" fmla="*/ 3657600 h 4845462"/>
              <a:gd name="connsiteX31" fmla="*/ 2033899 w 4751461"/>
              <a:gd name="connsiteY31" fmla="*/ 3614871 h 4845462"/>
              <a:gd name="connsiteX32" fmla="*/ 2469734 w 4751461"/>
              <a:gd name="connsiteY32" fmla="*/ 3640508 h 4845462"/>
              <a:gd name="connsiteX33" fmla="*/ 2709016 w 4751461"/>
              <a:gd name="connsiteY33" fmla="*/ 3717420 h 4845462"/>
              <a:gd name="connsiteX34" fmla="*/ 2879932 w 4751461"/>
              <a:gd name="connsiteY34" fmla="*/ 3888336 h 4845462"/>
              <a:gd name="connsiteX35" fmla="*/ 3050848 w 4751461"/>
              <a:gd name="connsiteY35" fmla="*/ 4264351 h 4845462"/>
              <a:gd name="connsiteX36" fmla="*/ 3144852 w 4751461"/>
              <a:gd name="connsiteY36" fmla="*/ 4520725 h 4845462"/>
              <a:gd name="connsiteX37" fmla="*/ 3161944 w 4751461"/>
              <a:gd name="connsiteY37" fmla="*/ 4836919 h 4845462"/>
              <a:gd name="connsiteX38" fmla="*/ 3461046 w 4751461"/>
              <a:gd name="connsiteY38" fmla="*/ 4828374 h 4845462"/>
              <a:gd name="connsiteX39" fmla="*/ 3469592 w 4751461"/>
              <a:gd name="connsiteY39" fmla="*/ 3666146 h 4845462"/>
              <a:gd name="connsiteX40" fmla="*/ 2905570 w 4751461"/>
              <a:gd name="connsiteY40" fmla="*/ 3452501 h 4845462"/>
              <a:gd name="connsiteX41" fmla="*/ 3076486 w 4751461"/>
              <a:gd name="connsiteY41" fmla="*/ 3093577 h 4845462"/>
              <a:gd name="connsiteX42" fmla="*/ 3760149 w 4751461"/>
              <a:gd name="connsiteY42" fmla="*/ 3469592 h 4845462"/>
              <a:gd name="connsiteX43" fmla="*/ 3221764 w 4751461"/>
              <a:gd name="connsiteY43" fmla="*/ 2674834 h 4845462"/>
              <a:gd name="connsiteX44" fmla="*/ 3760149 w 4751461"/>
              <a:gd name="connsiteY44" fmla="*/ 2871387 h 4845462"/>
              <a:gd name="connsiteX45" fmla="*/ 3922519 w 4751461"/>
              <a:gd name="connsiteY45" fmla="*/ 2307364 h 4845462"/>
              <a:gd name="connsiteX46" fmla="*/ 4580545 w 4751461"/>
              <a:gd name="connsiteY46" fmla="*/ 2615013 h 4845462"/>
              <a:gd name="connsiteX47" fmla="*/ 4751461 w 4751461"/>
              <a:gd name="connsiteY47" fmla="*/ 1991170 h 4845462"/>
              <a:gd name="connsiteX48" fmla="*/ 3691783 w 4751461"/>
              <a:gd name="connsiteY48" fmla="*/ 1794617 h 4845462"/>
              <a:gd name="connsiteX49" fmla="*/ 3743058 w 4751461"/>
              <a:gd name="connsiteY49" fmla="*/ 1375873 h 4845462"/>
              <a:gd name="connsiteX50" fmla="*/ 3990886 w 4751461"/>
              <a:gd name="connsiteY50" fmla="*/ 1316052 h 4845462"/>
              <a:gd name="connsiteX51" fmla="*/ 3743058 w 4751461"/>
              <a:gd name="connsiteY51" fmla="*/ 564022 h 4845462"/>
              <a:gd name="connsiteX52" fmla="*/ 3888336 w 4751461"/>
              <a:gd name="connsiteY52" fmla="*/ 564022 h 4845462"/>
              <a:gd name="connsiteX53" fmla="*/ 4059252 w 4751461"/>
              <a:gd name="connsiteY53" fmla="*/ 649480 h 4845462"/>
              <a:gd name="connsiteX54" fmla="*/ 4289988 w 4751461"/>
              <a:gd name="connsiteY54" fmla="*/ 581114 h 4845462"/>
              <a:gd name="connsiteX55" fmla="*/ 4589091 w 4751461"/>
              <a:gd name="connsiteY55" fmla="*/ 572568 h 4845462"/>
              <a:gd name="connsiteX56" fmla="*/ 4742916 w 4751461"/>
              <a:gd name="connsiteY56" fmla="*/ 418744 h 4845462"/>
              <a:gd name="connsiteX57" fmla="*/ 4332717 w 4751461"/>
              <a:gd name="connsiteY57"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153682 w 4751461"/>
              <a:gd name="connsiteY25" fmla="*/ 2837204 h 4845462"/>
              <a:gd name="connsiteX26" fmla="*/ 1290415 w 4751461"/>
              <a:gd name="connsiteY26" fmla="*/ 3238856 h 4845462"/>
              <a:gd name="connsiteX27" fmla="*/ 1401510 w 4751461"/>
              <a:gd name="connsiteY27" fmla="*/ 3461047 h 4845462"/>
              <a:gd name="connsiteX28" fmla="*/ 1401510 w 4751461"/>
              <a:gd name="connsiteY28" fmla="*/ 3478138 h 4845462"/>
              <a:gd name="connsiteX29" fmla="*/ 1546788 w 4751461"/>
              <a:gd name="connsiteY29" fmla="*/ 3683237 h 4845462"/>
              <a:gd name="connsiteX30" fmla="*/ 1546788 w 4751461"/>
              <a:gd name="connsiteY30" fmla="*/ 3674691 h 4845462"/>
              <a:gd name="connsiteX31" fmla="*/ 1845891 w 4751461"/>
              <a:gd name="connsiteY31" fmla="*/ 3657600 h 4845462"/>
              <a:gd name="connsiteX32" fmla="*/ 2033899 w 4751461"/>
              <a:gd name="connsiteY32" fmla="*/ 3614871 h 4845462"/>
              <a:gd name="connsiteX33" fmla="*/ 2469734 w 4751461"/>
              <a:gd name="connsiteY33" fmla="*/ 3640508 h 4845462"/>
              <a:gd name="connsiteX34" fmla="*/ 2709016 w 4751461"/>
              <a:gd name="connsiteY34" fmla="*/ 3717420 h 4845462"/>
              <a:gd name="connsiteX35" fmla="*/ 2879932 w 4751461"/>
              <a:gd name="connsiteY35" fmla="*/ 3888336 h 4845462"/>
              <a:gd name="connsiteX36" fmla="*/ 3050848 w 4751461"/>
              <a:gd name="connsiteY36" fmla="*/ 4264351 h 4845462"/>
              <a:gd name="connsiteX37" fmla="*/ 3144852 w 4751461"/>
              <a:gd name="connsiteY37" fmla="*/ 4520725 h 4845462"/>
              <a:gd name="connsiteX38" fmla="*/ 3161944 w 4751461"/>
              <a:gd name="connsiteY38" fmla="*/ 4836919 h 4845462"/>
              <a:gd name="connsiteX39" fmla="*/ 3461046 w 4751461"/>
              <a:gd name="connsiteY39" fmla="*/ 4828374 h 4845462"/>
              <a:gd name="connsiteX40" fmla="*/ 3469592 w 4751461"/>
              <a:gd name="connsiteY40" fmla="*/ 3666146 h 4845462"/>
              <a:gd name="connsiteX41" fmla="*/ 2905570 w 4751461"/>
              <a:gd name="connsiteY41" fmla="*/ 3452501 h 4845462"/>
              <a:gd name="connsiteX42" fmla="*/ 3076486 w 4751461"/>
              <a:gd name="connsiteY42" fmla="*/ 3093577 h 4845462"/>
              <a:gd name="connsiteX43" fmla="*/ 3760149 w 4751461"/>
              <a:gd name="connsiteY43" fmla="*/ 3469592 h 4845462"/>
              <a:gd name="connsiteX44" fmla="*/ 3221764 w 4751461"/>
              <a:gd name="connsiteY44" fmla="*/ 2674834 h 4845462"/>
              <a:gd name="connsiteX45" fmla="*/ 3760149 w 4751461"/>
              <a:gd name="connsiteY45" fmla="*/ 2871387 h 4845462"/>
              <a:gd name="connsiteX46" fmla="*/ 3922519 w 4751461"/>
              <a:gd name="connsiteY46" fmla="*/ 2307364 h 4845462"/>
              <a:gd name="connsiteX47" fmla="*/ 4580545 w 4751461"/>
              <a:gd name="connsiteY47" fmla="*/ 2615013 h 4845462"/>
              <a:gd name="connsiteX48" fmla="*/ 4751461 w 4751461"/>
              <a:gd name="connsiteY48" fmla="*/ 1991170 h 4845462"/>
              <a:gd name="connsiteX49" fmla="*/ 3691783 w 4751461"/>
              <a:gd name="connsiteY49" fmla="*/ 1794617 h 4845462"/>
              <a:gd name="connsiteX50" fmla="*/ 3743058 w 4751461"/>
              <a:gd name="connsiteY50" fmla="*/ 1375873 h 4845462"/>
              <a:gd name="connsiteX51" fmla="*/ 3990886 w 4751461"/>
              <a:gd name="connsiteY51" fmla="*/ 1316052 h 4845462"/>
              <a:gd name="connsiteX52" fmla="*/ 3743058 w 4751461"/>
              <a:gd name="connsiteY52" fmla="*/ 564022 h 4845462"/>
              <a:gd name="connsiteX53" fmla="*/ 3888336 w 4751461"/>
              <a:gd name="connsiteY53" fmla="*/ 564022 h 4845462"/>
              <a:gd name="connsiteX54" fmla="*/ 4059252 w 4751461"/>
              <a:gd name="connsiteY54" fmla="*/ 649480 h 4845462"/>
              <a:gd name="connsiteX55" fmla="*/ 4289988 w 4751461"/>
              <a:gd name="connsiteY55" fmla="*/ 581114 h 4845462"/>
              <a:gd name="connsiteX56" fmla="*/ 4589091 w 4751461"/>
              <a:gd name="connsiteY56" fmla="*/ 572568 h 4845462"/>
              <a:gd name="connsiteX57" fmla="*/ 4742916 w 4751461"/>
              <a:gd name="connsiteY57" fmla="*/ 418744 h 4845462"/>
              <a:gd name="connsiteX58" fmla="*/ 4332717 w 4751461"/>
              <a:gd name="connsiteY58"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153682 w 4751461"/>
              <a:gd name="connsiteY25" fmla="*/ 2837204 h 4845462"/>
              <a:gd name="connsiteX26" fmla="*/ 1290415 w 4751461"/>
              <a:gd name="connsiteY26" fmla="*/ 3238856 h 4845462"/>
              <a:gd name="connsiteX27" fmla="*/ 1401510 w 4751461"/>
              <a:gd name="connsiteY27" fmla="*/ 3461047 h 4845462"/>
              <a:gd name="connsiteX28" fmla="*/ 1401510 w 4751461"/>
              <a:gd name="connsiteY28" fmla="*/ 3478138 h 4845462"/>
              <a:gd name="connsiteX29" fmla="*/ 1546788 w 4751461"/>
              <a:gd name="connsiteY29" fmla="*/ 3683237 h 4845462"/>
              <a:gd name="connsiteX30" fmla="*/ 1546788 w 4751461"/>
              <a:gd name="connsiteY30" fmla="*/ 3674691 h 4845462"/>
              <a:gd name="connsiteX31" fmla="*/ 1845891 w 4751461"/>
              <a:gd name="connsiteY31" fmla="*/ 3657600 h 4845462"/>
              <a:gd name="connsiteX32" fmla="*/ 2033899 w 4751461"/>
              <a:gd name="connsiteY32" fmla="*/ 3614871 h 4845462"/>
              <a:gd name="connsiteX33" fmla="*/ 2469734 w 4751461"/>
              <a:gd name="connsiteY33" fmla="*/ 3640508 h 4845462"/>
              <a:gd name="connsiteX34" fmla="*/ 2709016 w 4751461"/>
              <a:gd name="connsiteY34" fmla="*/ 3717420 h 4845462"/>
              <a:gd name="connsiteX35" fmla="*/ 2879932 w 4751461"/>
              <a:gd name="connsiteY35" fmla="*/ 3888336 h 4845462"/>
              <a:gd name="connsiteX36" fmla="*/ 3050848 w 4751461"/>
              <a:gd name="connsiteY36" fmla="*/ 4264351 h 4845462"/>
              <a:gd name="connsiteX37" fmla="*/ 3144852 w 4751461"/>
              <a:gd name="connsiteY37" fmla="*/ 4520725 h 4845462"/>
              <a:gd name="connsiteX38" fmla="*/ 3161944 w 4751461"/>
              <a:gd name="connsiteY38" fmla="*/ 4836919 h 4845462"/>
              <a:gd name="connsiteX39" fmla="*/ 3461046 w 4751461"/>
              <a:gd name="connsiteY39" fmla="*/ 4828374 h 4845462"/>
              <a:gd name="connsiteX40" fmla="*/ 3469592 w 4751461"/>
              <a:gd name="connsiteY40" fmla="*/ 3666146 h 4845462"/>
              <a:gd name="connsiteX41" fmla="*/ 2905570 w 4751461"/>
              <a:gd name="connsiteY41" fmla="*/ 3452501 h 4845462"/>
              <a:gd name="connsiteX42" fmla="*/ 3076486 w 4751461"/>
              <a:gd name="connsiteY42" fmla="*/ 3093577 h 4845462"/>
              <a:gd name="connsiteX43" fmla="*/ 3760149 w 4751461"/>
              <a:gd name="connsiteY43" fmla="*/ 3469592 h 4845462"/>
              <a:gd name="connsiteX44" fmla="*/ 3221764 w 4751461"/>
              <a:gd name="connsiteY44" fmla="*/ 2674834 h 4845462"/>
              <a:gd name="connsiteX45" fmla="*/ 3760149 w 4751461"/>
              <a:gd name="connsiteY45" fmla="*/ 2871387 h 4845462"/>
              <a:gd name="connsiteX46" fmla="*/ 3922519 w 4751461"/>
              <a:gd name="connsiteY46" fmla="*/ 2307364 h 4845462"/>
              <a:gd name="connsiteX47" fmla="*/ 4580545 w 4751461"/>
              <a:gd name="connsiteY47" fmla="*/ 2615013 h 4845462"/>
              <a:gd name="connsiteX48" fmla="*/ 4751461 w 4751461"/>
              <a:gd name="connsiteY48" fmla="*/ 1991170 h 4845462"/>
              <a:gd name="connsiteX49" fmla="*/ 3691783 w 4751461"/>
              <a:gd name="connsiteY49" fmla="*/ 1794617 h 4845462"/>
              <a:gd name="connsiteX50" fmla="*/ 3743058 w 4751461"/>
              <a:gd name="connsiteY50" fmla="*/ 1375873 h 4845462"/>
              <a:gd name="connsiteX51" fmla="*/ 3990886 w 4751461"/>
              <a:gd name="connsiteY51" fmla="*/ 1316052 h 4845462"/>
              <a:gd name="connsiteX52" fmla="*/ 3743058 w 4751461"/>
              <a:gd name="connsiteY52" fmla="*/ 564022 h 4845462"/>
              <a:gd name="connsiteX53" fmla="*/ 3888336 w 4751461"/>
              <a:gd name="connsiteY53" fmla="*/ 564022 h 4845462"/>
              <a:gd name="connsiteX54" fmla="*/ 4059252 w 4751461"/>
              <a:gd name="connsiteY54" fmla="*/ 649480 h 4845462"/>
              <a:gd name="connsiteX55" fmla="*/ 4289988 w 4751461"/>
              <a:gd name="connsiteY55" fmla="*/ 581114 h 4845462"/>
              <a:gd name="connsiteX56" fmla="*/ 4589091 w 4751461"/>
              <a:gd name="connsiteY56" fmla="*/ 572568 h 4845462"/>
              <a:gd name="connsiteX57" fmla="*/ 4742916 w 4751461"/>
              <a:gd name="connsiteY57" fmla="*/ 418744 h 4845462"/>
              <a:gd name="connsiteX58" fmla="*/ 4332717 w 4751461"/>
              <a:gd name="connsiteY58"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153682 w 4751461"/>
              <a:gd name="connsiteY25" fmla="*/ 2837204 h 4845462"/>
              <a:gd name="connsiteX26" fmla="*/ 1290415 w 4751461"/>
              <a:gd name="connsiteY26" fmla="*/ 3238856 h 4845462"/>
              <a:gd name="connsiteX27" fmla="*/ 1401510 w 4751461"/>
              <a:gd name="connsiteY27" fmla="*/ 3461047 h 4845462"/>
              <a:gd name="connsiteX28" fmla="*/ 1401510 w 4751461"/>
              <a:gd name="connsiteY28" fmla="*/ 3478138 h 4845462"/>
              <a:gd name="connsiteX29" fmla="*/ 1546788 w 4751461"/>
              <a:gd name="connsiteY29" fmla="*/ 3683237 h 4845462"/>
              <a:gd name="connsiteX30" fmla="*/ 1546788 w 4751461"/>
              <a:gd name="connsiteY30" fmla="*/ 3674691 h 4845462"/>
              <a:gd name="connsiteX31" fmla="*/ 1845891 w 4751461"/>
              <a:gd name="connsiteY31" fmla="*/ 3657600 h 4845462"/>
              <a:gd name="connsiteX32" fmla="*/ 2033899 w 4751461"/>
              <a:gd name="connsiteY32" fmla="*/ 3614871 h 4845462"/>
              <a:gd name="connsiteX33" fmla="*/ 2469734 w 4751461"/>
              <a:gd name="connsiteY33" fmla="*/ 3640508 h 4845462"/>
              <a:gd name="connsiteX34" fmla="*/ 2709016 w 4751461"/>
              <a:gd name="connsiteY34" fmla="*/ 3717420 h 4845462"/>
              <a:gd name="connsiteX35" fmla="*/ 2879932 w 4751461"/>
              <a:gd name="connsiteY35" fmla="*/ 3888336 h 4845462"/>
              <a:gd name="connsiteX36" fmla="*/ 3050848 w 4751461"/>
              <a:gd name="connsiteY36" fmla="*/ 4264351 h 4845462"/>
              <a:gd name="connsiteX37" fmla="*/ 3144852 w 4751461"/>
              <a:gd name="connsiteY37" fmla="*/ 4520725 h 4845462"/>
              <a:gd name="connsiteX38" fmla="*/ 3161944 w 4751461"/>
              <a:gd name="connsiteY38" fmla="*/ 4836919 h 4845462"/>
              <a:gd name="connsiteX39" fmla="*/ 3461046 w 4751461"/>
              <a:gd name="connsiteY39" fmla="*/ 4828374 h 4845462"/>
              <a:gd name="connsiteX40" fmla="*/ 3469592 w 4751461"/>
              <a:gd name="connsiteY40" fmla="*/ 3666146 h 4845462"/>
              <a:gd name="connsiteX41" fmla="*/ 2905570 w 4751461"/>
              <a:gd name="connsiteY41" fmla="*/ 3452501 h 4845462"/>
              <a:gd name="connsiteX42" fmla="*/ 3076486 w 4751461"/>
              <a:gd name="connsiteY42" fmla="*/ 3093577 h 4845462"/>
              <a:gd name="connsiteX43" fmla="*/ 3760149 w 4751461"/>
              <a:gd name="connsiteY43" fmla="*/ 3469592 h 4845462"/>
              <a:gd name="connsiteX44" fmla="*/ 3221764 w 4751461"/>
              <a:gd name="connsiteY44" fmla="*/ 2674834 h 4845462"/>
              <a:gd name="connsiteX45" fmla="*/ 3760149 w 4751461"/>
              <a:gd name="connsiteY45" fmla="*/ 2871387 h 4845462"/>
              <a:gd name="connsiteX46" fmla="*/ 3922519 w 4751461"/>
              <a:gd name="connsiteY46" fmla="*/ 2307364 h 4845462"/>
              <a:gd name="connsiteX47" fmla="*/ 4580545 w 4751461"/>
              <a:gd name="connsiteY47" fmla="*/ 2615013 h 4845462"/>
              <a:gd name="connsiteX48" fmla="*/ 4751461 w 4751461"/>
              <a:gd name="connsiteY48" fmla="*/ 1991170 h 4845462"/>
              <a:gd name="connsiteX49" fmla="*/ 3691783 w 4751461"/>
              <a:gd name="connsiteY49" fmla="*/ 1794617 h 4845462"/>
              <a:gd name="connsiteX50" fmla="*/ 3743058 w 4751461"/>
              <a:gd name="connsiteY50" fmla="*/ 1375873 h 4845462"/>
              <a:gd name="connsiteX51" fmla="*/ 3990886 w 4751461"/>
              <a:gd name="connsiteY51" fmla="*/ 1316052 h 4845462"/>
              <a:gd name="connsiteX52" fmla="*/ 3743058 w 4751461"/>
              <a:gd name="connsiteY52" fmla="*/ 564022 h 4845462"/>
              <a:gd name="connsiteX53" fmla="*/ 3888336 w 4751461"/>
              <a:gd name="connsiteY53" fmla="*/ 564022 h 4845462"/>
              <a:gd name="connsiteX54" fmla="*/ 4059252 w 4751461"/>
              <a:gd name="connsiteY54" fmla="*/ 649480 h 4845462"/>
              <a:gd name="connsiteX55" fmla="*/ 4289988 w 4751461"/>
              <a:gd name="connsiteY55" fmla="*/ 581114 h 4845462"/>
              <a:gd name="connsiteX56" fmla="*/ 4589091 w 4751461"/>
              <a:gd name="connsiteY56" fmla="*/ 572568 h 4845462"/>
              <a:gd name="connsiteX57" fmla="*/ 4742916 w 4751461"/>
              <a:gd name="connsiteY57" fmla="*/ 418744 h 4845462"/>
              <a:gd name="connsiteX58" fmla="*/ 4332717 w 4751461"/>
              <a:gd name="connsiteY58"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153682 w 4751461"/>
              <a:gd name="connsiteY25" fmla="*/ 2837204 h 4845462"/>
              <a:gd name="connsiteX26" fmla="*/ 1290415 w 4751461"/>
              <a:gd name="connsiteY26" fmla="*/ 3238856 h 4845462"/>
              <a:gd name="connsiteX27" fmla="*/ 1401510 w 4751461"/>
              <a:gd name="connsiteY27" fmla="*/ 3461047 h 4845462"/>
              <a:gd name="connsiteX28" fmla="*/ 1401510 w 4751461"/>
              <a:gd name="connsiteY28" fmla="*/ 3478138 h 4845462"/>
              <a:gd name="connsiteX29" fmla="*/ 1546788 w 4751461"/>
              <a:gd name="connsiteY29" fmla="*/ 3683237 h 4845462"/>
              <a:gd name="connsiteX30" fmla="*/ 1546788 w 4751461"/>
              <a:gd name="connsiteY30" fmla="*/ 3674691 h 4845462"/>
              <a:gd name="connsiteX31" fmla="*/ 1845891 w 4751461"/>
              <a:gd name="connsiteY31" fmla="*/ 3657600 h 4845462"/>
              <a:gd name="connsiteX32" fmla="*/ 2033899 w 4751461"/>
              <a:gd name="connsiteY32" fmla="*/ 3614871 h 4845462"/>
              <a:gd name="connsiteX33" fmla="*/ 2469734 w 4751461"/>
              <a:gd name="connsiteY33" fmla="*/ 3640508 h 4845462"/>
              <a:gd name="connsiteX34" fmla="*/ 2709016 w 4751461"/>
              <a:gd name="connsiteY34" fmla="*/ 3717420 h 4845462"/>
              <a:gd name="connsiteX35" fmla="*/ 2879932 w 4751461"/>
              <a:gd name="connsiteY35" fmla="*/ 3888336 h 4845462"/>
              <a:gd name="connsiteX36" fmla="*/ 3050848 w 4751461"/>
              <a:gd name="connsiteY36" fmla="*/ 4264351 h 4845462"/>
              <a:gd name="connsiteX37" fmla="*/ 3144852 w 4751461"/>
              <a:gd name="connsiteY37" fmla="*/ 4520725 h 4845462"/>
              <a:gd name="connsiteX38" fmla="*/ 3161944 w 4751461"/>
              <a:gd name="connsiteY38" fmla="*/ 4836919 h 4845462"/>
              <a:gd name="connsiteX39" fmla="*/ 3461046 w 4751461"/>
              <a:gd name="connsiteY39" fmla="*/ 4828374 h 4845462"/>
              <a:gd name="connsiteX40" fmla="*/ 3469592 w 4751461"/>
              <a:gd name="connsiteY40" fmla="*/ 3666146 h 4845462"/>
              <a:gd name="connsiteX41" fmla="*/ 2905570 w 4751461"/>
              <a:gd name="connsiteY41" fmla="*/ 3452501 h 4845462"/>
              <a:gd name="connsiteX42" fmla="*/ 3076486 w 4751461"/>
              <a:gd name="connsiteY42" fmla="*/ 3093577 h 4845462"/>
              <a:gd name="connsiteX43" fmla="*/ 3760149 w 4751461"/>
              <a:gd name="connsiteY43" fmla="*/ 3469592 h 4845462"/>
              <a:gd name="connsiteX44" fmla="*/ 3221764 w 4751461"/>
              <a:gd name="connsiteY44" fmla="*/ 2674834 h 4845462"/>
              <a:gd name="connsiteX45" fmla="*/ 3760149 w 4751461"/>
              <a:gd name="connsiteY45" fmla="*/ 2871387 h 4845462"/>
              <a:gd name="connsiteX46" fmla="*/ 3922519 w 4751461"/>
              <a:gd name="connsiteY46" fmla="*/ 2307364 h 4845462"/>
              <a:gd name="connsiteX47" fmla="*/ 4580545 w 4751461"/>
              <a:gd name="connsiteY47" fmla="*/ 2615013 h 4845462"/>
              <a:gd name="connsiteX48" fmla="*/ 4751461 w 4751461"/>
              <a:gd name="connsiteY48" fmla="*/ 1991170 h 4845462"/>
              <a:gd name="connsiteX49" fmla="*/ 3691783 w 4751461"/>
              <a:gd name="connsiteY49" fmla="*/ 1794617 h 4845462"/>
              <a:gd name="connsiteX50" fmla="*/ 3743058 w 4751461"/>
              <a:gd name="connsiteY50" fmla="*/ 1375873 h 4845462"/>
              <a:gd name="connsiteX51" fmla="*/ 3990886 w 4751461"/>
              <a:gd name="connsiteY51" fmla="*/ 1316052 h 4845462"/>
              <a:gd name="connsiteX52" fmla="*/ 3743058 w 4751461"/>
              <a:gd name="connsiteY52" fmla="*/ 564022 h 4845462"/>
              <a:gd name="connsiteX53" fmla="*/ 3888336 w 4751461"/>
              <a:gd name="connsiteY53" fmla="*/ 564022 h 4845462"/>
              <a:gd name="connsiteX54" fmla="*/ 4059252 w 4751461"/>
              <a:gd name="connsiteY54" fmla="*/ 649480 h 4845462"/>
              <a:gd name="connsiteX55" fmla="*/ 4289988 w 4751461"/>
              <a:gd name="connsiteY55" fmla="*/ 581114 h 4845462"/>
              <a:gd name="connsiteX56" fmla="*/ 4589091 w 4751461"/>
              <a:gd name="connsiteY56" fmla="*/ 572568 h 4845462"/>
              <a:gd name="connsiteX57" fmla="*/ 4742916 w 4751461"/>
              <a:gd name="connsiteY57" fmla="*/ 418744 h 4845462"/>
              <a:gd name="connsiteX58" fmla="*/ 4332717 w 4751461"/>
              <a:gd name="connsiteY58"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153682 w 4751461"/>
              <a:gd name="connsiteY25" fmla="*/ 2837204 h 4845462"/>
              <a:gd name="connsiteX26" fmla="*/ 1290415 w 4751461"/>
              <a:gd name="connsiteY26" fmla="*/ 3238856 h 4845462"/>
              <a:gd name="connsiteX27" fmla="*/ 1401510 w 4751461"/>
              <a:gd name="connsiteY27" fmla="*/ 3461047 h 4845462"/>
              <a:gd name="connsiteX28" fmla="*/ 1401510 w 4751461"/>
              <a:gd name="connsiteY28" fmla="*/ 3478138 h 4845462"/>
              <a:gd name="connsiteX29" fmla="*/ 1546788 w 4751461"/>
              <a:gd name="connsiteY29" fmla="*/ 3683237 h 4845462"/>
              <a:gd name="connsiteX30" fmla="*/ 1546788 w 4751461"/>
              <a:gd name="connsiteY30" fmla="*/ 3674691 h 4845462"/>
              <a:gd name="connsiteX31" fmla="*/ 1845891 w 4751461"/>
              <a:gd name="connsiteY31" fmla="*/ 3657600 h 4845462"/>
              <a:gd name="connsiteX32" fmla="*/ 2033899 w 4751461"/>
              <a:gd name="connsiteY32" fmla="*/ 3614871 h 4845462"/>
              <a:gd name="connsiteX33" fmla="*/ 2469734 w 4751461"/>
              <a:gd name="connsiteY33" fmla="*/ 3640508 h 4845462"/>
              <a:gd name="connsiteX34" fmla="*/ 2709016 w 4751461"/>
              <a:gd name="connsiteY34" fmla="*/ 3717420 h 4845462"/>
              <a:gd name="connsiteX35" fmla="*/ 2879932 w 4751461"/>
              <a:gd name="connsiteY35" fmla="*/ 3888336 h 4845462"/>
              <a:gd name="connsiteX36" fmla="*/ 3050848 w 4751461"/>
              <a:gd name="connsiteY36" fmla="*/ 4264351 h 4845462"/>
              <a:gd name="connsiteX37" fmla="*/ 3144852 w 4751461"/>
              <a:gd name="connsiteY37" fmla="*/ 4520725 h 4845462"/>
              <a:gd name="connsiteX38" fmla="*/ 3161944 w 4751461"/>
              <a:gd name="connsiteY38" fmla="*/ 4836919 h 4845462"/>
              <a:gd name="connsiteX39" fmla="*/ 3461046 w 4751461"/>
              <a:gd name="connsiteY39" fmla="*/ 4828374 h 4845462"/>
              <a:gd name="connsiteX40" fmla="*/ 3469592 w 4751461"/>
              <a:gd name="connsiteY40" fmla="*/ 3666146 h 4845462"/>
              <a:gd name="connsiteX41" fmla="*/ 2905570 w 4751461"/>
              <a:gd name="connsiteY41" fmla="*/ 3452501 h 4845462"/>
              <a:gd name="connsiteX42" fmla="*/ 3076486 w 4751461"/>
              <a:gd name="connsiteY42" fmla="*/ 3093577 h 4845462"/>
              <a:gd name="connsiteX43" fmla="*/ 3760149 w 4751461"/>
              <a:gd name="connsiteY43" fmla="*/ 3469592 h 4845462"/>
              <a:gd name="connsiteX44" fmla="*/ 3221764 w 4751461"/>
              <a:gd name="connsiteY44" fmla="*/ 2674834 h 4845462"/>
              <a:gd name="connsiteX45" fmla="*/ 3760149 w 4751461"/>
              <a:gd name="connsiteY45" fmla="*/ 2871387 h 4845462"/>
              <a:gd name="connsiteX46" fmla="*/ 3922519 w 4751461"/>
              <a:gd name="connsiteY46" fmla="*/ 2307364 h 4845462"/>
              <a:gd name="connsiteX47" fmla="*/ 4580545 w 4751461"/>
              <a:gd name="connsiteY47" fmla="*/ 2615013 h 4845462"/>
              <a:gd name="connsiteX48" fmla="*/ 4751461 w 4751461"/>
              <a:gd name="connsiteY48" fmla="*/ 1991170 h 4845462"/>
              <a:gd name="connsiteX49" fmla="*/ 3691783 w 4751461"/>
              <a:gd name="connsiteY49" fmla="*/ 1794617 h 4845462"/>
              <a:gd name="connsiteX50" fmla="*/ 3743058 w 4751461"/>
              <a:gd name="connsiteY50" fmla="*/ 1375873 h 4845462"/>
              <a:gd name="connsiteX51" fmla="*/ 3990886 w 4751461"/>
              <a:gd name="connsiteY51" fmla="*/ 1316052 h 4845462"/>
              <a:gd name="connsiteX52" fmla="*/ 3743058 w 4751461"/>
              <a:gd name="connsiteY52" fmla="*/ 564022 h 4845462"/>
              <a:gd name="connsiteX53" fmla="*/ 3888336 w 4751461"/>
              <a:gd name="connsiteY53" fmla="*/ 564022 h 4845462"/>
              <a:gd name="connsiteX54" fmla="*/ 4059252 w 4751461"/>
              <a:gd name="connsiteY54" fmla="*/ 649480 h 4845462"/>
              <a:gd name="connsiteX55" fmla="*/ 4289988 w 4751461"/>
              <a:gd name="connsiteY55" fmla="*/ 581114 h 4845462"/>
              <a:gd name="connsiteX56" fmla="*/ 4589091 w 4751461"/>
              <a:gd name="connsiteY56" fmla="*/ 572568 h 4845462"/>
              <a:gd name="connsiteX57" fmla="*/ 4742916 w 4751461"/>
              <a:gd name="connsiteY57" fmla="*/ 418744 h 4845462"/>
              <a:gd name="connsiteX58" fmla="*/ 4332717 w 4751461"/>
              <a:gd name="connsiteY58"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153682 w 4751461"/>
              <a:gd name="connsiteY25" fmla="*/ 2837204 h 4845462"/>
              <a:gd name="connsiteX26" fmla="*/ 1290415 w 4751461"/>
              <a:gd name="connsiteY26" fmla="*/ 3238856 h 4845462"/>
              <a:gd name="connsiteX27" fmla="*/ 1401510 w 4751461"/>
              <a:gd name="connsiteY27" fmla="*/ 3461047 h 4845462"/>
              <a:gd name="connsiteX28" fmla="*/ 1401510 w 4751461"/>
              <a:gd name="connsiteY28" fmla="*/ 3478138 h 4845462"/>
              <a:gd name="connsiteX29" fmla="*/ 1546788 w 4751461"/>
              <a:gd name="connsiteY29" fmla="*/ 3683237 h 4845462"/>
              <a:gd name="connsiteX30" fmla="*/ 1546788 w 4751461"/>
              <a:gd name="connsiteY30" fmla="*/ 3674691 h 4845462"/>
              <a:gd name="connsiteX31" fmla="*/ 1845891 w 4751461"/>
              <a:gd name="connsiteY31" fmla="*/ 3657600 h 4845462"/>
              <a:gd name="connsiteX32" fmla="*/ 2033899 w 4751461"/>
              <a:gd name="connsiteY32" fmla="*/ 3614871 h 4845462"/>
              <a:gd name="connsiteX33" fmla="*/ 2469734 w 4751461"/>
              <a:gd name="connsiteY33" fmla="*/ 3640508 h 4845462"/>
              <a:gd name="connsiteX34" fmla="*/ 2709016 w 4751461"/>
              <a:gd name="connsiteY34" fmla="*/ 3717420 h 4845462"/>
              <a:gd name="connsiteX35" fmla="*/ 2879932 w 4751461"/>
              <a:gd name="connsiteY35" fmla="*/ 3888336 h 4845462"/>
              <a:gd name="connsiteX36" fmla="*/ 3050848 w 4751461"/>
              <a:gd name="connsiteY36" fmla="*/ 4264351 h 4845462"/>
              <a:gd name="connsiteX37" fmla="*/ 3144852 w 4751461"/>
              <a:gd name="connsiteY37" fmla="*/ 4520725 h 4845462"/>
              <a:gd name="connsiteX38" fmla="*/ 3161944 w 4751461"/>
              <a:gd name="connsiteY38" fmla="*/ 4836919 h 4845462"/>
              <a:gd name="connsiteX39" fmla="*/ 3461046 w 4751461"/>
              <a:gd name="connsiteY39" fmla="*/ 4828374 h 4845462"/>
              <a:gd name="connsiteX40" fmla="*/ 3469592 w 4751461"/>
              <a:gd name="connsiteY40" fmla="*/ 3666146 h 4845462"/>
              <a:gd name="connsiteX41" fmla="*/ 2905570 w 4751461"/>
              <a:gd name="connsiteY41" fmla="*/ 3452501 h 4845462"/>
              <a:gd name="connsiteX42" fmla="*/ 3076486 w 4751461"/>
              <a:gd name="connsiteY42" fmla="*/ 3093577 h 4845462"/>
              <a:gd name="connsiteX43" fmla="*/ 3760149 w 4751461"/>
              <a:gd name="connsiteY43" fmla="*/ 3469592 h 4845462"/>
              <a:gd name="connsiteX44" fmla="*/ 3221764 w 4751461"/>
              <a:gd name="connsiteY44" fmla="*/ 2674834 h 4845462"/>
              <a:gd name="connsiteX45" fmla="*/ 3760149 w 4751461"/>
              <a:gd name="connsiteY45" fmla="*/ 2871387 h 4845462"/>
              <a:gd name="connsiteX46" fmla="*/ 3922519 w 4751461"/>
              <a:gd name="connsiteY46" fmla="*/ 2307364 h 4845462"/>
              <a:gd name="connsiteX47" fmla="*/ 4580545 w 4751461"/>
              <a:gd name="connsiteY47" fmla="*/ 2615013 h 4845462"/>
              <a:gd name="connsiteX48" fmla="*/ 4751461 w 4751461"/>
              <a:gd name="connsiteY48" fmla="*/ 1991170 h 4845462"/>
              <a:gd name="connsiteX49" fmla="*/ 3691783 w 4751461"/>
              <a:gd name="connsiteY49" fmla="*/ 1794617 h 4845462"/>
              <a:gd name="connsiteX50" fmla="*/ 3743058 w 4751461"/>
              <a:gd name="connsiteY50" fmla="*/ 1375873 h 4845462"/>
              <a:gd name="connsiteX51" fmla="*/ 3990886 w 4751461"/>
              <a:gd name="connsiteY51" fmla="*/ 1316052 h 4845462"/>
              <a:gd name="connsiteX52" fmla="*/ 3743058 w 4751461"/>
              <a:gd name="connsiteY52" fmla="*/ 564022 h 4845462"/>
              <a:gd name="connsiteX53" fmla="*/ 3888336 w 4751461"/>
              <a:gd name="connsiteY53" fmla="*/ 564022 h 4845462"/>
              <a:gd name="connsiteX54" fmla="*/ 4059252 w 4751461"/>
              <a:gd name="connsiteY54" fmla="*/ 649480 h 4845462"/>
              <a:gd name="connsiteX55" fmla="*/ 4289988 w 4751461"/>
              <a:gd name="connsiteY55" fmla="*/ 581114 h 4845462"/>
              <a:gd name="connsiteX56" fmla="*/ 4589091 w 4751461"/>
              <a:gd name="connsiteY56" fmla="*/ 572568 h 4845462"/>
              <a:gd name="connsiteX57" fmla="*/ 4742916 w 4751461"/>
              <a:gd name="connsiteY57" fmla="*/ 418744 h 4845462"/>
              <a:gd name="connsiteX58" fmla="*/ 4332717 w 4751461"/>
              <a:gd name="connsiteY58"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153682 w 4751461"/>
              <a:gd name="connsiteY25" fmla="*/ 2837204 h 4845462"/>
              <a:gd name="connsiteX26" fmla="*/ 1290415 w 4751461"/>
              <a:gd name="connsiteY26" fmla="*/ 3238856 h 4845462"/>
              <a:gd name="connsiteX27" fmla="*/ 1401510 w 4751461"/>
              <a:gd name="connsiteY27" fmla="*/ 3461047 h 4845462"/>
              <a:gd name="connsiteX28" fmla="*/ 1401510 w 4751461"/>
              <a:gd name="connsiteY28" fmla="*/ 3478138 h 4845462"/>
              <a:gd name="connsiteX29" fmla="*/ 1546788 w 4751461"/>
              <a:gd name="connsiteY29" fmla="*/ 3683237 h 4845462"/>
              <a:gd name="connsiteX30" fmla="*/ 1546788 w 4751461"/>
              <a:gd name="connsiteY30" fmla="*/ 3674691 h 4845462"/>
              <a:gd name="connsiteX31" fmla="*/ 1845891 w 4751461"/>
              <a:gd name="connsiteY31" fmla="*/ 3657600 h 4845462"/>
              <a:gd name="connsiteX32" fmla="*/ 2033899 w 4751461"/>
              <a:gd name="connsiteY32" fmla="*/ 3614871 h 4845462"/>
              <a:gd name="connsiteX33" fmla="*/ 2469734 w 4751461"/>
              <a:gd name="connsiteY33" fmla="*/ 3640508 h 4845462"/>
              <a:gd name="connsiteX34" fmla="*/ 2709016 w 4751461"/>
              <a:gd name="connsiteY34" fmla="*/ 3717420 h 4845462"/>
              <a:gd name="connsiteX35" fmla="*/ 2879932 w 4751461"/>
              <a:gd name="connsiteY35" fmla="*/ 3888336 h 4845462"/>
              <a:gd name="connsiteX36" fmla="*/ 3050848 w 4751461"/>
              <a:gd name="connsiteY36" fmla="*/ 4264351 h 4845462"/>
              <a:gd name="connsiteX37" fmla="*/ 3144852 w 4751461"/>
              <a:gd name="connsiteY37" fmla="*/ 4520725 h 4845462"/>
              <a:gd name="connsiteX38" fmla="*/ 3161944 w 4751461"/>
              <a:gd name="connsiteY38" fmla="*/ 4836919 h 4845462"/>
              <a:gd name="connsiteX39" fmla="*/ 3461046 w 4751461"/>
              <a:gd name="connsiteY39" fmla="*/ 4828374 h 4845462"/>
              <a:gd name="connsiteX40" fmla="*/ 3469592 w 4751461"/>
              <a:gd name="connsiteY40" fmla="*/ 3666146 h 4845462"/>
              <a:gd name="connsiteX41" fmla="*/ 2905570 w 4751461"/>
              <a:gd name="connsiteY41" fmla="*/ 3452501 h 4845462"/>
              <a:gd name="connsiteX42" fmla="*/ 3076486 w 4751461"/>
              <a:gd name="connsiteY42" fmla="*/ 3093577 h 4845462"/>
              <a:gd name="connsiteX43" fmla="*/ 3760149 w 4751461"/>
              <a:gd name="connsiteY43" fmla="*/ 3469592 h 4845462"/>
              <a:gd name="connsiteX44" fmla="*/ 3221764 w 4751461"/>
              <a:gd name="connsiteY44" fmla="*/ 2674834 h 4845462"/>
              <a:gd name="connsiteX45" fmla="*/ 3760149 w 4751461"/>
              <a:gd name="connsiteY45" fmla="*/ 2871387 h 4845462"/>
              <a:gd name="connsiteX46" fmla="*/ 3922519 w 4751461"/>
              <a:gd name="connsiteY46" fmla="*/ 2307364 h 4845462"/>
              <a:gd name="connsiteX47" fmla="*/ 4580545 w 4751461"/>
              <a:gd name="connsiteY47" fmla="*/ 2615013 h 4845462"/>
              <a:gd name="connsiteX48" fmla="*/ 4751461 w 4751461"/>
              <a:gd name="connsiteY48" fmla="*/ 1991170 h 4845462"/>
              <a:gd name="connsiteX49" fmla="*/ 3691783 w 4751461"/>
              <a:gd name="connsiteY49" fmla="*/ 1794617 h 4845462"/>
              <a:gd name="connsiteX50" fmla="*/ 3743058 w 4751461"/>
              <a:gd name="connsiteY50" fmla="*/ 1375873 h 4845462"/>
              <a:gd name="connsiteX51" fmla="*/ 3990886 w 4751461"/>
              <a:gd name="connsiteY51" fmla="*/ 1316052 h 4845462"/>
              <a:gd name="connsiteX52" fmla="*/ 3743058 w 4751461"/>
              <a:gd name="connsiteY52" fmla="*/ 564022 h 4845462"/>
              <a:gd name="connsiteX53" fmla="*/ 3888336 w 4751461"/>
              <a:gd name="connsiteY53" fmla="*/ 564022 h 4845462"/>
              <a:gd name="connsiteX54" fmla="*/ 4059252 w 4751461"/>
              <a:gd name="connsiteY54" fmla="*/ 649480 h 4845462"/>
              <a:gd name="connsiteX55" fmla="*/ 4289988 w 4751461"/>
              <a:gd name="connsiteY55" fmla="*/ 581114 h 4845462"/>
              <a:gd name="connsiteX56" fmla="*/ 4589091 w 4751461"/>
              <a:gd name="connsiteY56" fmla="*/ 572568 h 4845462"/>
              <a:gd name="connsiteX57" fmla="*/ 4742916 w 4751461"/>
              <a:gd name="connsiteY57" fmla="*/ 418744 h 4845462"/>
              <a:gd name="connsiteX58" fmla="*/ 4332717 w 4751461"/>
              <a:gd name="connsiteY58"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153682 w 4751461"/>
              <a:gd name="connsiteY25" fmla="*/ 2837204 h 4845462"/>
              <a:gd name="connsiteX26" fmla="*/ 1290415 w 4751461"/>
              <a:gd name="connsiteY26" fmla="*/ 3238856 h 4845462"/>
              <a:gd name="connsiteX27" fmla="*/ 1401510 w 4751461"/>
              <a:gd name="connsiteY27" fmla="*/ 3461047 h 4845462"/>
              <a:gd name="connsiteX28" fmla="*/ 1401510 w 4751461"/>
              <a:gd name="connsiteY28" fmla="*/ 3478138 h 4845462"/>
              <a:gd name="connsiteX29" fmla="*/ 1546788 w 4751461"/>
              <a:gd name="connsiteY29" fmla="*/ 3683237 h 4845462"/>
              <a:gd name="connsiteX30" fmla="*/ 1546788 w 4751461"/>
              <a:gd name="connsiteY30" fmla="*/ 3674691 h 4845462"/>
              <a:gd name="connsiteX31" fmla="*/ 1845891 w 4751461"/>
              <a:gd name="connsiteY31" fmla="*/ 3657600 h 4845462"/>
              <a:gd name="connsiteX32" fmla="*/ 2033899 w 4751461"/>
              <a:gd name="connsiteY32" fmla="*/ 3614871 h 4845462"/>
              <a:gd name="connsiteX33" fmla="*/ 2469734 w 4751461"/>
              <a:gd name="connsiteY33" fmla="*/ 3640508 h 4845462"/>
              <a:gd name="connsiteX34" fmla="*/ 2709016 w 4751461"/>
              <a:gd name="connsiteY34" fmla="*/ 3717420 h 4845462"/>
              <a:gd name="connsiteX35" fmla="*/ 2879932 w 4751461"/>
              <a:gd name="connsiteY35" fmla="*/ 3888336 h 4845462"/>
              <a:gd name="connsiteX36" fmla="*/ 3050848 w 4751461"/>
              <a:gd name="connsiteY36" fmla="*/ 4264351 h 4845462"/>
              <a:gd name="connsiteX37" fmla="*/ 3144852 w 4751461"/>
              <a:gd name="connsiteY37" fmla="*/ 4520725 h 4845462"/>
              <a:gd name="connsiteX38" fmla="*/ 3161944 w 4751461"/>
              <a:gd name="connsiteY38" fmla="*/ 4836919 h 4845462"/>
              <a:gd name="connsiteX39" fmla="*/ 3461046 w 4751461"/>
              <a:gd name="connsiteY39" fmla="*/ 4828374 h 4845462"/>
              <a:gd name="connsiteX40" fmla="*/ 3469592 w 4751461"/>
              <a:gd name="connsiteY40" fmla="*/ 3666146 h 4845462"/>
              <a:gd name="connsiteX41" fmla="*/ 2905570 w 4751461"/>
              <a:gd name="connsiteY41" fmla="*/ 3452501 h 4845462"/>
              <a:gd name="connsiteX42" fmla="*/ 3076486 w 4751461"/>
              <a:gd name="connsiteY42" fmla="*/ 3093577 h 4845462"/>
              <a:gd name="connsiteX43" fmla="*/ 3760149 w 4751461"/>
              <a:gd name="connsiteY43" fmla="*/ 3469592 h 4845462"/>
              <a:gd name="connsiteX44" fmla="*/ 3221764 w 4751461"/>
              <a:gd name="connsiteY44" fmla="*/ 2674834 h 4845462"/>
              <a:gd name="connsiteX45" fmla="*/ 3760149 w 4751461"/>
              <a:gd name="connsiteY45" fmla="*/ 2871387 h 4845462"/>
              <a:gd name="connsiteX46" fmla="*/ 3922519 w 4751461"/>
              <a:gd name="connsiteY46" fmla="*/ 2307364 h 4845462"/>
              <a:gd name="connsiteX47" fmla="*/ 4580545 w 4751461"/>
              <a:gd name="connsiteY47" fmla="*/ 2615013 h 4845462"/>
              <a:gd name="connsiteX48" fmla="*/ 4751461 w 4751461"/>
              <a:gd name="connsiteY48" fmla="*/ 1991170 h 4845462"/>
              <a:gd name="connsiteX49" fmla="*/ 3691783 w 4751461"/>
              <a:gd name="connsiteY49" fmla="*/ 1794617 h 4845462"/>
              <a:gd name="connsiteX50" fmla="*/ 3743058 w 4751461"/>
              <a:gd name="connsiteY50" fmla="*/ 1375873 h 4845462"/>
              <a:gd name="connsiteX51" fmla="*/ 3990886 w 4751461"/>
              <a:gd name="connsiteY51" fmla="*/ 1316052 h 4845462"/>
              <a:gd name="connsiteX52" fmla="*/ 3743058 w 4751461"/>
              <a:gd name="connsiteY52" fmla="*/ 564022 h 4845462"/>
              <a:gd name="connsiteX53" fmla="*/ 3888336 w 4751461"/>
              <a:gd name="connsiteY53" fmla="*/ 564022 h 4845462"/>
              <a:gd name="connsiteX54" fmla="*/ 4059252 w 4751461"/>
              <a:gd name="connsiteY54" fmla="*/ 649480 h 4845462"/>
              <a:gd name="connsiteX55" fmla="*/ 4289988 w 4751461"/>
              <a:gd name="connsiteY55" fmla="*/ 581114 h 4845462"/>
              <a:gd name="connsiteX56" fmla="*/ 4589091 w 4751461"/>
              <a:gd name="connsiteY56" fmla="*/ 572568 h 4845462"/>
              <a:gd name="connsiteX57" fmla="*/ 4742916 w 4751461"/>
              <a:gd name="connsiteY57" fmla="*/ 418744 h 4845462"/>
              <a:gd name="connsiteX58" fmla="*/ 4332717 w 4751461"/>
              <a:gd name="connsiteY58"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153682 w 4751461"/>
              <a:gd name="connsiteY25" fmla="*/ 2837204 h 4845462"/>
              <a:gd name="connsiteX26" fmla="*/ 1214215 w 4751461"/>
              <a:gd name="connsiteY26" fmla="*/ 3238856 h 4845462"/>
              <a:gd name="connsiteX27" fmla="*/ 1401510 w 4751461"/>
              <a:gd name="connsiteY27" fmla="*/ 3461047 h 4845462"/>
              <a:gd name="connsiteX28" fmla="*/ 1401510 w 4751461"/>
              <a:gd name="connsiteY28" fmla="*/ 3478138 h 4845462"/>
              <a:gd name="connsiteX29" fmla="*/ 1546788 w 4751461"/>
              <a:gd name="connsiteY29" fmla="*/ 3683237 h 4845462"/>
              <a:gd name="connsiteX30" fmla="*/ 1546788 w 4751461"/>
              <a:gd name="connsiteY30" fmla="*/ 3674691 h 4845462"/>
              <a:gd name="connsiteX31" fmla="*/ 1845891 w 4751461"/>
              <a:gd name="connsiteY31" fmla="*/ 3657600 h 4845462"/>
              <a:gd name="connsiteX32" fmla="*/ 2033899 w 4751461"/>
              <a:gd name="connsiteY32" fmla="*/ 3614871 h 4845462"/>
              <a:gd name="connsiteX33" fmla="*/ 2469734 w 4751461"/>
              <a:gd name="connsiteY33" fmla="*/ 3640508 h 4845462"/>
              <a:gd name="connsiteX34" fmla="*/ 2709016 w 4751461"/>
              <a:gd name="connsiteY34" fmla="*/ 3717420 h 4845462"/>
              <a:gd name="connsiteX35" fmla="*/ 2879932 w 4751461"/>
              <a:gd name="connsiteY35" fmla="*/ 3888336 h 4845462"/>
              <a:gd name="connsiteX36" fmla="*/ 3050848 w 4751461"/>
              <a:gd name="connsiteY36" fmla="*/ 4264351 h 4845462"/>
              <a:gd name="connsiteX37" fmla="*/ 3144852 w 4751461"/>
              <a:gd name="connsiteY37" fmla="*/ 4520725 h 4845462"/>
              <a:gd name="connsiteX38" fmla="*/ 3161944 w 4751461"/>
              <a:gd name="connsiteY38" fmla="*/ 4836919 h 4845462"/>
              <a:gd name="connsiteX39" fmla="*/ 3461046 w 4751461"/>
              <a:gd name="connsiteY39" fmla="*/ 4828374 h 4845462"/>
              <a:gd name="connsiteX40" fmla="*/ 3469592 w 4751461"/>
              <a:gd name="connsiteY40" fmla="*/ 3666146 h 4845462"/>
              <a:gd name="connsiteX41" fmla="*/ 2905570 w 4751461"/>
              <a:gd name="connsiteY41" fmla="*/ 3452501 h 4845462"/>
              <a:gd name="connsiteX42" fmla="*/ 3076486 w 4751461"/>
              <a:gd name="connsiteY42" fmla="*/ 3093577 h 4845462"/>
              <a:gd name="connsiteX43" fmla="*/ 3760149 w 4751461"/>
              <a:gd name="connsiteY43" fmla="*/ 3469592 h 4845462"/>
              <a:gd name="connsiteX44" fmla="*/ 3221764 w 4751461"/>
              <a:gd name="connsiteY44" fmla="*/ 2674834 h 4845462"/>
              <a:gd name="connsiteX45" fmla="*/ 3760149 w 4751461"/>
              <a:gd name="connsiteY45" fmla="*/ 2871387 h 4845462"/>
              <a:gd name="connsiteX46" fmla="*/ 3922519 w 4751461"/>
              <a:gd name="connsiteY46" fmla="*/ 2307364 h 4845462"/>
              <a:gd name="connsiteX47" fmla="*/ 4580545 w 4751461"/>
              <a:gd name="connsiteY47" fmla="*/ 2615013 h 4845462"/>
              <a:gd name="connsiteX48" fmla="*/ 4751461 w 4751461"/>
              <a:gd name="connsiteY48" fmla="*/ 1991170 h 4845462"/>
              <a:gd name="connsiteX49" fmla="*/ 3691783 w 4751461"/>
              <a:gd name="connsiteY49" fmla="*/ 1794617 h 4845462"/>
              <a:gd name="connsiteX50" fmla="*/ 3743058 w 4751461"/>
              <a:gd name="connsiteY50" fmla="*/ 1375873 h 4845462"/>
              <a:gd name="connsiteX51" fmla="*/ 3990886 w 4751461"/>
              <a:gd name="connsiteY51" fmla="*/ 1316052 h 4845462"/>
              <a:gd name="connsiteX52" fmla="*/ 3743058 w 4751461"/>
              <a:gd name="connsiteY52" fmla="*/ 564022 h 4845462"/>
              <a:gd name="connsiteX53" fmla="*/ 3888336 w 4751461"/>
              <a:gd name="connsiteY53" fmla="*/ 564022 h 4845462"/>
              <a:gd name="connsiteX54" fmla="*/ 4059252 w 4751461"/>
              <a:gd name="connsiteY54" fmla="*/ 649480 h 4845462"/>
              <a:gd name="connsiteX55" fmla="*/ 4289988 w 4751461"/>
              <a:gd name="connsiteY55" fmla="*/ 581114 h 4845462"/>
              <a:gd name="connsiteX56" fmla="*/ 4589091 w 4751461"/>
              <a:gd name="connsiteY56" fmla="*/ 572568 h 4845462"/>
              <a:gd name="connsiteX57" fmla="*/ 4742916 w 4751461"/>
              <a:gd name="connsiteY57" fmla="*/ 418744 h 4845462"/>
              <a:gd name="connsiteX58" fmla="*/ 4332717 w 4751461"/>
              <a:gd name="connsiteY58"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153682 w 4751461"/>
              <a:gd name="connsiteY25" fmla="*/ 2837204 h 4845462"/>
              <a:gd name="connsiteX26" fmla="*/ 1214215 w 4751461"/>
              <a:gd name="connsiteY26" fmla="*/ 3238856 h 4845462"/>
              <a:gd name="connsiteX27" fmla="*/ 1401510 w 4751461"/>
              <a:gd name="connsiteY27" fmla="*/ 3461047 h 4845462"/>
              <a:gd name="connsiteX28" fmla="*/ 1401510 w 4751461"/>
              <a:gd name="connsiteY28" fmla="*/ 3478138 h 4845462"/>
              <a:gd name="connsiteX29" fmla="*/ 1546788 w 4751461"/>
              <a:gd name="connsiteY29" fmla="*/ 3683237 h 4845462"/>
              <a:gd name="connsiteX30" fmla="*/ 1546788 w 4751461"/>
              <a:gd name="connsiteY30" fmla="*/ 3674691 h 4845462"/>
              <a:gd name="connsiteX31" fmla="*/ 1845891 w 4751461"/>
              <a:gd name="connsiteY31" fmla="*/ 3657600 h 4845462"/>
              <a:gd name="connsiteX32" fmla="*/ 2033899 w 4751461"/>
              <a:gd name="connsiteY32" fmla="*/ 3614871 h 4845462"/>
              <a:gd name="connsiteX33" fmla="*/ 2469734 w 4751461"/>
              <a:gd name="connsiteY33" fmla="*/ 3640508 h 4845462"/>
              <a:gd name="connsiteX34" fmla="*/ 2709016 w 4751461"/>
              <a:gd name="connsiteY34" fmla="*/ 3717420 h 4845462"/>
              <a:gd name="connsiteX35" fmla="*/ 2879932 w 4751461"/>
              <a:gd name="connsiteY35" fmla="*/ 3888336 h 4845462"/>
              <a:gd name="connsiteX36" fmla="*/ 3050848 w 4751461"/>
              <a:gd name="connsiteY36" fmla="*/ 4264351 h 4845462"/>
              <a:gd name="connsiteX37" fmla="*/ 3144852 w 4751461"/>
              <a:gd name="connsiteY37" fmla="*/ 4520725 h 4845462"/>
              <a:gd name="connsiteX38" fmla="*/ 3161944 w 4751461"/>
              <a:gd name="connsiteY38" fmla="*/ 4836919 h 4845462"/>
              <a:gd name="connsiteX39" fmla="*/ 3461046 w 4751461"/>
              <a:gd name="connsiteY39" fmla="*/ 4828374 h 4845462"/>
              <a:gd name="connsiteX40" fmla="*/ 3469592 w 4751461"/>
              <a:gd name="connsiteY40" fmla="*/ 3666146 h 4845462"/>
              <a:gd name="connsiteX41" fmla="*/ 2905570 w 4751461"/>
              <a:gd name="connsiteY41" fmla="*/ 3452501 h 4845462"/>
              <a:gd name="connsiteX42" fmla="*/ 3076486 w 4751461"/>
              <a:gd name="connsiteY42" fmla="*/ 3093577 h 4845462"/>
              <a:gd name="connsiteX43" fmla="*/ 3760149 w 4751461"/>
              <a:gd name="connsiteY43" fmla="*/ 3469592 h 4845462"/>
              <a:gd name="connsiteX44" fmla="*/ 3221764 w 4751461"/>
              <a:gd name="connsiteY44" fmla="*/ 2674834 h 4845462"/>
              <a:gd name="connsiteX45" fmla="*/ 3760149 w 4751461"/>
              <a:gd name="connsiteY45" fmla="*/ 2871387 h 4845462"/>
              <a:gd name="connsiteX46" fmla="*/ 3922519 w 4751461"/>
              <a:gd name="connsiteY46" fmla="*/ 2307364 h 4845462"/>
              <a:gd name="connsiteX47" fmla="*/ 4580545 w 4751461"/>
              <a:gd name="connsiteY47" fmla="*/ 2615013 h 4845462"/>
              <a:gd name="connsiteX48" fmla="*/ 4751461 w 4751461"/>
              <a:gd name="connsiteY48" fmla="*/ 1991170 h 4845462"/>
              <a:gd name="connsiteX49" fmla="*/ 3691783 w 4751461"/>
              <a:gd name="connsiteY49" fmla="*/ 1794617 h 4845462"/>
              <a:gd name="connsiteX50" fmla="*/ 3743058 w 4751461"/>
              <a:gd name="connsiteY50" fmla="*/ 1375873 h 4845462"/>
              <a:gd name="connsiteX51" fmla="*/ 3990886 w 4751461"/>
              <a:gd name="connsiteY51" fmla="*/ 1316052 h 4845462"/>
              <a:gd name="connsiteX52" fmla="*/ 3743058 w 4751461"/>
              <a:gd name="connsiteY52" fmla="*/ 564022 h 4845462"/>
              <a:gd name="connsiteX53" fmla="*/ 3888336 w 4751461"/>
              <a:gd name="connsiteY53" fmla="*/ 564022 h 4845462"/>
              <a:gd name="connsiteX54" fmla="*/ 4059252 w 4751461"/>
              <a:gd name="connsiteY54" fmla="*/ 649480 h 4845462"/>
              <a:gd name="connsiteX55" fmla="*/ 4289988 w 4751461"/>
              <a:gd name="connsiteY55" fmla="*/ 581114 h 4845462"/>
              <a:gd name="connsiteX56" fmla="*/ 4589091 w 4751461"/>
              <a:gd name="connsiteY56" fmla="*/ 572568 h 4845462"/>
              <a:gd name="connsiteX57" fmla="*/ 4742916 w 4751461"/>
              <a:gd name="connsiteY57" fmla="*/ 418744 h 4845462"/>
              <a:gd name="connsiteX58" fmla="*/ 4332717 w 4751461"/>
              <a:gd name="connsiteY58"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153682 w 4751461"/>
              <a:gd name="connsiteY25" fmla="*/ 2837204 h 4845462"/>
              <a:gd name="connsiteX26" fmla="*/ 1290415 w 4751461"/>
              <a:gd name="connsiteY26" fmla="*/ 3238856 h 4845462"/>
              <a:gd name="connsiteX27" fmla="*/ 1401510 w 4751461"/>
              <a:gd name="connsiteY27" fmla="*/ 3461047 h 4845462"/>
              <a:gd name="connsiteX28" fmla="*/ 1401510 w 4751461"/>
              <a:gd name="connsiteY28" fmla="*/ 3478138 h 4845462"/>
              <a:gd name="connsiteX29" fmla="*/ 1546788 w 4751461"/>
              <a:gd name="connsiteY29" fmla="*/ 3683237 h 4845462"/>
              <a:gd name="connsiteX30" fmla="*/ 1546788 w 4751461"/>
              <a:gd name="connsiteY30" fmla="*/ 3674691 h 4845462"/>
              <a:gd name="connsiteX31" fmla="*/ 1845891 w 4751461"/>
              <a:gd name="connsiteY31" fmla="*/ 3657600 h 4845462"/>
              <a:gd name="connsiteX32" fmla="*/ 2033899 w 4751461"/>
              <a:gd name="connsiteY32" fmla="*/ 3614871 h 4845462"/>
              <a:gd name="connsiteX33" fmla="*/ 2469734 w 4751461"/>
              <a:gd name="connsiteY33" fmla="*/ 3640508 h 4845462"/>
              <a:gd name="connsiteX34" fmla="*/ 2709016 w 4751461"/>
              <a:gd name="connsiteY34" fmla="*/ 3717420 h 4845462"/>
              <a:gd name="connsiteX35" fmla="*/ 2879932 w 4751461"/>
              <a:gd name="connsiteY35" fmla="*/ 3888336 h 4845462"/>
              <a:gd name="connsiteX36" fmla="*/ 3050848 w 4751461"/>
              <a:gd name="connsiteY36" fmla="*/ 4264351 h 4845462"/>
              <a:gd name="connsiteX37" fmla="*/ 3144852 w 4751461"/>
              <a:gd name="connsiteY37" fmla="*/ 4520725 h 4845462"/>
              <a:gd name="connsiteX38" fmla="*/ 3161944 w 4751461"/>
              <a:gd name="connsiteY38" fmla="*/ 4836919 h 4845462"/>
              <a:gd name="connsiteX39" fmla="*/ 3461046 w 4751461"/>
              <a:gd name="connsiteY39" fmla="*/ 4828374 h 4845462"/>
              <a:gd name="connsiteX40" fmla="*/ 3469592 w 4751461"/>
              <a:gd name="connsiteY40" fmla="*/ 3666146 h 4845462"/>
              <a:gd name="connsiteX41" fmla="*/ 2905570 w 4751461"/>
              <a:gd name="connsiteY41" fmla="*/ 3452501 h 4845462"/>
              <a:gd name="connsiteX42" fmla="*/ 3076486 w 4751461"/>
              <a:gd name="connsiteY42" fmla="*/ 3093577 h 4845462"/>
              <a:gd name="connsiteX43" fmla="*/ 3760149 w 4751461"/>
              <a:gd name="connsiteY43" fmla="*/ 3469592 h 4845462"/>
              <a:gd name="connsiteX44" fmla="*/ 3221764 w 4751461"/>
              <a:gd name="connsiteY44" fmla="*/ 2674834 h 4845462"/>
              <a:gd name="connsiteX45" fmla="*/ 3760149 w 4751461"/>
              <a:gd name="connsiteY45" fmla="*/ 2871387 h 4845462"/>
              <a:gd name="connsiteX46" fmla="*/ 3922519 w 4751461"/>
              <a:gd name="connsiteY46" fmla="*/ 2307364 h 4845462"/>
              <a:gd name="connsiteX47" fmla="*/ 4580545 w 4751461"/>
              <a:gd name="connsiteY47" fmla="*/ 2615013 h 4845462"/>
              <a:gd name="connsiteX48" fmla="*/ 4751461 w 4751461"/>
              <a:gd name="connsiteY48" fmla="*/ 1991170 h 4845462"/>
              <a:gd name="connsiteX49" fmla="*/ 3691783 w 4751461"/>
              <a:gd name="connsiteY49" fmla="*/ 1794617 h 4845462"/>
              <a:gd name="connsiteX50" fmla="*/ 3743058 w 4751461"/>
              <a:gd name="connsiteY50" fmla="*/ 1375873 h 4845462"/>
              <a:gd name="connsiteX51" fmla="*/ 3990886 w 4751461"/>
              <a:gd name="connsiteY51" fmla="*/ 1316052 h 4845462"/>
              <a:gd name="connsiteX52" fmla="*/ 3743058 w 4751461"/>
              <a:gd name="connsiteY52" fmla="*/ 564022 h 4845462"/>
              <a:gd name="connsiteX53" fmla="*/ 3888336 w 4751461"/>
              <a:gd name="connsiteY53" fmla="*/ 564022 h 4845462"/>
              <a:gd name="connsiteX54" fmla="*/ 4059252 w 4751461"/>
              <a:gd name="connsiteY54" fmla="*/ 649480 h 4845462"/>
              <a:gd name="connsiteX55" fmla="*/ 4289988 w 4751461"/>
              <a:gd name="connsiteY55" fmla="*/ 581114 h 4845462"/>
              <a:gd name="connsiteX56" fmla="*/ 4589091 w 4751461"/>
              <a:gd name="connsiteY56" fmla="*/ 572568 h 4845462"/>
              <a:gd name="connsiteX57" fmla="*/ 4742916 w 4751461"/>
              <a:gd name="connsiteY57" fmla="*/ 418744 h 4845462"/>
              <a:gd name="connsiteX58" fmla="*/ 4332717 w 4751461"/>
              <a:gd name="connsiteY58"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077482 w 4751461"/>
              <a:gd name="connsiteY25" fmla="*/ 2837204 h 4845462"/>
              <a:gd name="connsiteX26" fmla="*/ 1290415 w 4751461"/>
              <a:gd name="connsiteY26" fmla="*/ 3238856 h 4845462"/>
              <a:gd name="connsiteX27" fmla="*/ 1401510 w 4751461"/>
              <a:gd name="connsiteY27" fmla="*/ 3461047 h 4845462"/>
              <a:gd name="connsiteX28" fmla="*/ 1401510 w 4751461"/>
              <a:gd name="connsiteY28" fmla="*/ 3478138 h 4845462"/>
              <a:gd name="connsiteX29" fmla="*/ 1546788 w 4751461"/>
              <a:gd name="connsiteY29" fmla="*/ 3683237 h 4845462"/>
              <a:gd name="connsiteX30" fmla="*/ 1546788 w 4751461"/>
              <a:gd name="connsiteY30" fmla="*/ 3674691 h 4845462"/>
              <a:gd name="connsiteX31" fmla="*/ 1845891 w 4751461"/>
              <a:gd name="connsiteY31" fmla="*/ 3657600 h 4845462"/>
              <a:gd name="connsiteX32" fmla="*/ 2033899 w 4751461"/>
              <a:gd name="connsiteY32" fmla="*/ 3614871 h 4845462"/>
              <a:gd name="connsiteX33" fmla="*/ 2469734 w 4751461"/>
              <a:gd name="connsiteY33" fmla="*/ 3640508 h 4845462"/>
              <a:gd name="connsiteX34" fmla="*/ 2709016 w 4751461"/>
              <a:gd name="connsiteY34" fmla="*/ 3717420 h 4845462"/>
              <a:gd name="connsiteX35" fmla="*/ 2879932 w 4751461"/>
              <a:gd name="connsiteY35" fmla="*/ 3888336 h 4845462"/>
              <a:gd name="connsiteX36" fmla="*/ 3050848 w 4751461"/>
              <a:gd name="connsiteY36" fmla="*/ 4264351 h 4845462"/>
              <a:gd name="connsiteX37" fmla="*/ 3144852 w 4751461"/>
              <a:gd name="connsiteY37" fmla="*/ 4520725 h 4845462"/>
              <a:gd name="connsiteX38" fmla="*/ 3161944 w 4751461"/>
              <a:gd name="connsiteY38" fmla="*/ 4836919 h 4845462"/>
              <a:gd name="connsiteX39" fmla="*/ 3461046 w 4751461"/>
              <a:gd name="connsiteY39" fmla="*/ 4828374 h 4845462"/>
              <a:gd name="connsiteX40" fmla="*/ 3469592 w 4751461"/>
              <a:gd name="connsiteY40" fmla="*/ 3666146 h 4845462"/>
              <a:gd name="connsiteX41" fmla="*/ 2905570 w 4751461"/>
              <a:gd name="connsiteY41" fmla="*/ 3452501 h 4845462"/>
              <a:gd name="connsiteX42" fmla="*/ 3076486 w 4751461"/>
              <a:gd name="connsiteY42" fmla="*/ 3093577 h 4845462"/>
              <a:gd name="connsiteX43" fmla="*/ 3760149 w 4751461"/>
              <a:gd name="connsiteY43" fmla="*/ 3469592 h 4845462"/>
              <a:gd name="connsiteX44" fmla="*/ 3221764 w 4751461"/>
              <a:gd name="connsiteY44" fmla="*/ 2674834 h 4845462"/>
              <a:gd name="connsiteX45" fmla="*/ 3760149 w 4751461"/>
              <a:gd name="connsiteY45" fmla="*/ 2871387 h 4845462"/>
              <a:gd name="connsiteX46" fmla="*/ 3922519 w 4751461"/>
              <a:gd name="connsiteY46" fmla="*/ 2307364 h 4845462"/>
              <a:gd name="connsiteX47" fmla="*/ 4580545 w 4751461"/>
              <a:gd name="connsiteY47" fmla="*/ 2615013 h 4845462"/>
              <a:gd name="connsiteX48" fmla="*/ 4751461 w 4751461"/>
              <a:gd name="connsiteY48" fmla="*/ 1991170 h 4845462"/>
              <a:gd name="connsiteX49" fmla="*/ 3691783 w 4751461"/>
              <a:gd name="connsiteY49" fmla="*/ 1794617 h 4845462"/>
              <a:gd name="connsiteX50" fmla="*/ 3743058 w 4751461"/>
              <a:gd name="connsiteY50" fmla="*/ 1375873 h 4845462"/>
              <a:gd name="connsiteX51" fmla="*/ 3990886 w 4751461"/>
              <a:gd name="connsiteY51" fmla="*/ 1316052 h 4845462"/>
              <a:gd name="connsiteX52" fmla="*/ 3743058 w 4751461"/>
              <a:gd name="connsiteY52" fmla="*/ 564022 h 4845462"/>
              <a:gd name="connsiteX53" fmla="*/ 3888336 w 4751461"/>
              <a:gd name="connsiteY53" fmla="*/ 564022 h 4845462"/>
              <a:gd name="connsiteX54" fmla="*/ 4059252 w 4751461"/>
              <a:gd name="connsiteY54" fmla="*/ 649480 h 4845462"/>
              <a:gd name="connsiteX55" fmla="*/ 4289988 w 4751461"/>
              <a:gd name="connsiteY55" fmla="*/ 581114 h 4845462"/>
              <a:gd name="connsiteX56" fmla="*/ 4589091 w 4751461"/>
              <a:gd name="connsiteY56" fmla="*/ 572568 h 4845462"/>
              <a:gd name="connsiteX57" fmla="*/ 4742916 w 4751461"/>
              <a:gd name="connsiteY57" fmla="*/ 418744 h 4845462"/>
              <a:gd name="connsiteX58" fmla="*/ 4332717 w 4751461"/>
              <a:gd name="connsiteY58"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077482 w 4751461"/>
              <a:gd name="connsiteY25" fmla="*/ 2837204 h 4845462"/>
              <a:gd name="connsiteX26" fmla="*/ 1290415 w 4751461"/>
              <a:gd name="connsiteY26" fmla="*/ 3238856 h 4845462"/>
              <a:gd name="connsiteX27" fmla="*/ 1401510 w 4751461"/>
              <a:gd name="connsiteY27" fmla="*/ 3461047 h 4845462"/>
              <a:gd name="connsiteX28" fmla="*/ 1401510 w 4751461"/>
              <a:gd name="connsiteY28" fmla="*/ 3478138 h 4845462"/>
              <a:gd name="connsiteX29" fmla="*/ 1546788 w 4751461"/>
              <a:gd name="connsiteY29" fmla="*/ 3683237 h 4845462"/>
              <a:gd name="connsiteX30" fmla="*/ 1546788 w 4751461"/>
              <a:gd name="connsiteY30" fmla="*/ 3674691 h 4845462"/>
              <a:gd name="connsiteX31" fmla="*/ 1845891 w 4751461"/>
              <a:gd name="connsiteY31" fmla="*/ 3657600 h 4845462"/>
              <a:gd name="connsiteX32" fmla="*/ 2033899 w 4751461"/>
              <a:gd name="connsiteY32" fmla="*/ 3614871 h 4845462"/>
              <a:gd name="connsiteX33" fmla="*/ 2469734 w 4751461"/>
              <a:gd name="connsiteY33" fmla="*/ 3640508 h 4845462"/>
              <a:gd name="connsiteX34" fmla="*/ 2709016 w 4751461"/>
              <a:gd name="connsiteY34" fmla="*/ 3717420 h 4845462"/>
              <a:gd name="connsiteX35" fmla="*/ 2879932 w 4751461"/>
              <a:gd name="connsiteY35" fmla="*/ 3888336 h 4845462"/>
              <a:gd name="connsiteX36" fmla="*/ 3050848 w 4751461"/>
              <a:gd name="connsiteY36" fmla="*/ 4264351 h 4845462"/>
              <a:gd name="connsiteX37" fmla="*/ 3144852 w 4751461"/>
              <a:gd name="connsiteY37" fmla="*/ 4520725 h 4845462"/>
              <a:gd name="connsiteX38" fmla="*/ 3161944 w 4751461"/>
              <a:gd name="connsiteY38" fmla="*/ 4836919 h 4845462"/>
              <a:gd name="connsiteX39" fmla="*/ 3461046 w 4751461"/>
              <a:gd name="connsiteY39" fmla="*/ 4828374 h 4845462"/>
              <a:gd name="connsiteX40" fmla="*/ 3469592 w 4751461"/>
              <a:gd name="connsiteY40" fmla="*/ 3666146 h 4845462"/>
              <a:gd name="connsiteX41" fmla="*/ 2905570 w 4751461"/>
              <a:gd name="connsiteY41" fmla="*/ 3452501 h 4845462"/>
              <a:gd name="connsiteX42" fmla="*/ 3076486 w 4751461"/>
              <a:gd name="connsiteY42" fmla="*/ 3093577 h 4845462"/>
              <a:gd name="connsiteX43" fmla="*/ 3760149 w 4751461"/>
              <a:gd name="connsiteY43" fmla="*/ 3469592 h 4845462"/>
              <a:gd name="connsiteX44" fmla="*/ 3221764 w 4751461"/>
              <a:gd name="connsiteY44" fmla="*/ 2674834 h 4845462"/>
              <a:gd name="connsiteX45" fmla="*/ 3760149 w 4751461"/>
              <a:gd name="connsiteY45" fmla="*/ 2871387 h 4845462"/>
              <a:gd name="connsiteX46" fmla="*/ 3922519 w 4751461"/>
              <a:gd name="connsiteY46" fmla="*/ 2307364 h 4845462"/>
              <a:gd name="connsiteX47" fmla="*/ 4580545 w 4751461"/>
              <a:gd name="connsiteY47" fmla="*/ 2615013 h 4845462"/>
              <a:gd name="connsiteX48" fmla="*/ 4751461 w 4751461"/>
              <a:gd name="connsiteY48" fmla="*/ 1991170 h 4845462"/>
              <a:gd name="connsiteX49" fmla="*/ 3691783 w 4751461"/>
              <a:gd name="connsiteY49" fmla="*/ 1794617 h 4845462"/>
              <a:gd name="connsiteX50" fmla="*/ 3743058 w 4751461"/>
              <a:gd name="connsiteY50" fmla="*/ 1375873 h 4845462"/>
              <a:gd name="connsiteX51" fmla="*/ 3990886 w 4751461"/>
              <a:gd name="connsiteY51" fmla="*/ 1316052 h 4845462"/>
              <a:gd name="connsiteX52" fmla="*/ 3743058 w 4751461"/>
              <a:gd name="connsiteY52" fmla="*/ 564022 h 4845462"/>
              <a:gd name="connsiteX53" fmla="*/ 3888336 w 4751461"/>
              <a:gd name="connsiteY53" fmla="*/ 564022 h 4845462"/>
              <a:gd name="connsiteX54" fmla="*/ 4059252 w 4751461"/>
              <a:gd name="connsiteY54" fmla="*/ 649480 h 4845462"/>
              <a:gd name="connsiteX55" fmla="*/ 4289988 w 4751461"/>
              <a:gd name="connsiteY55" fmla="*/ 581114 h 4845462"/>
              <a:gd name="connsiteX56" fmla="*/ 4589091 w 4751461"/>
              <a:gd name="connsiteY56" fmla="*/ 572568 h 4845462"/>
              <a:gd name="connsiteX57" fmla="*/ 4742916 w 4751461"/>
              <a:gd name="connsiteY57" fmla="*/ 418744 h 4845462"/>
              <a:gd name="connsiteX58" fmla="*/ 4332717 w 4751461"/>
              <a:gd name="connsiteY58"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077482 w 4751461"/>
              <a:gd name="connsiteY25" fmla="*/ 2837204 h 4845462"/>
              <a:gd name="connsiteX26" fmla="*/ 1290415 w 4751461"/>
              <a:gd name="connsiteY26" fmla="*/ 3238856 h 4845462"/>
              <a:gd name="connsiteX27" fmla="*/ 1401510 w 4751461"/>
              <a:gd name="connsiteY27" fmla="*/ 3461047 h 4845462"/>
              <a:gd name="connsiteX28" fmla="*/ 1401510 w 4751461"/>
              <a:gd name="connsiteY28" fmla="*/ 3478138 h 4845462"/>
              <a:gd name="connsiteX29" fmla="*/ 1546788 w 4751461"/>
              <a:gd name="connsiteY29" fmla="*/ 3683237 h 4845462"/>
              <a:gd name="connsiteX30" fmla="*/ 1546788 w 4751461"/>
              <a:gd name="connsiteY30" fmla="*/ 3674691 h 4845462"/>
              <a:gd name="connsiteX31" fmla="*/ 1845891 w 4751461"/>
              <a:gd name="connsiteY31" fmla="*/ 3657600 h 4845462"/>
              <a:gd name="connsiteX32" fmla="*/ 2033899 w 4751461"/>
              <a:gd name="connsiteY32" fmla="*/ 3614871 h 4845462"/>
              <a:gd name="connsiteX33" fmla="*/ 2469734 w 4751461"/>
              <a:gd name="connsiteY33" fmla="*/ 3640508 h 4845462"/>
              <a:gd name="connsiteX34" fmla="*/ 2709016 w 4751461"/>
              <a:gd name="connsiteY34" fmla="*/ 3717420 h 4845462"/>
              <a:gd name="connsiteX35" fmla="*/ 2879932 w 4751461"/>
              <a:gd name="connsiteY35" fmla="*/ 3888336 h 4845462"/>
              <a:gd name="connsiteX36" fmla="*/ 3050848 w 4751461"/>
              <a:gd name="connsiteY36" fmla="*/ 4264351 h 4845462"/>
              <a:gd name="connsiteX37" fmla="*/ 3144852 w 4751461"/>
              <a:gd name="connsiteY37" fmla="*/ 4520725 h 4845462"/>
              <a:gd name="connsiteX38" fmla="*/ 3161944 w 4751461"/>
              <a:gd name="connsiteY38" fmla="*/ 4836919 h 4845462"/>
              <a:gd name="connsiteX39" fmla="*/ 3461046 w 4751461"/>
              <a:gd name="connsiteY39" fmla="*/ 4828374 h 4845462"/>
              <a:gd name="connsiteX40" fmla="*/ 3469592 w 4751461"/>
              <a:gd name="connsiteY40" fmla="*/ 3666146 h 4845462"/>
              <a:gd name="connsiteX41" fmla="*/ 2905570 w 4751461"/>
              <a:gd name="connsiteY41" fmla="*/ 3452501 h 4845462"/>
              <a:gd name="connsiteX42" fmla="*/ 3076486 w 4751461"/>
              <a:gd name="connsiteY42" fmla="*/ 3093577 h 4845462"/>
              <a:gd name="connsiteX43" fmla="*/ 3760149 w 4751461"/>
              <a:gd name="connsiteY43" fmla="*/ 3469592 h 4845462"/>
              <a:gd name="connsiteX44" fmla="*/ 3221764 w 4751461"/>
              <a:gd name="connsiteY44" fmla="*/ 2674834 h 4845462"/>
              <a:gd name="connsiteX45" fmla="*/ 3760149 w 4751461"/>
              <a:gd name="connsiteY45" fmla="*/ 2871387 h 4845462"/>
              <a:gd name="connsiteX46" fmla="*/ 3922519 w 4751461"/>
              <a:gd name="connsiteY46" fmla="*/ 2307364 h 4845462"/>
              <a:gd name="connsiteX47" fmla="*/ 4580545 w 4751461"/>
              <a:gd name="connsiteY47" fmla="*/ 2615013 h 4845462"/>
              <a:gd name="connsiteX48" fmla="*/ 4751461 w 4751461"/>
              <a:gd name="connsiteY48" fmla="*/ 1991170 h 4845462"/>
              <a:gd name="connsiteX49" fmla="*/ 3691783 w 4751461"/>
              <a:gd name="connsiteY49" fmla="*/ 1794617 h 4845462"/>
              <a:gd name="connsiteX50" fmla="*/ 3743058 w 4751461"/>
              <a:gd name="connsiteY50" fmla="*/ 1375873 h 4845462"/>
              <a:gd name="connsiteX51" fmla="*/ 3990886 w 4751461"/>
              <a:gd name="connsiteY51" fmla="*/ 1316052 h 4845462"/>
              <a:gd name="connsiteX52" fmla="*/ 3743058 w 4751461"/>
              <a:gd name="connsiteY52" fmla="*/ 564022 h 4845462"/>
              <a:gd name="connsiteX53" fmla="*/ 3888336 w 4751461"/>
              <a:gd name="connsiteY53" fmla="*/ 564022 h 4845462"/>
              <a:gd name="connsiteX54" fmla="*/ 4059252 w 4751461"/>
              <a:gd name="connsiteY54" fmla="*/ 649480 h 4845462"/>
              <a:gd name="connsiteX55" fmla="*/ 4289988 w 4751461"/>
              <a:gd name="connsiteY55" fmla="*/ 581114 h 4845462"/>
              <a:gd name="connsiteX56" fmla="*/ 4589091 w 4751461"/>
              <a:gd name="connsiteY56" fmla="*/ 572568 h 4845462"/>
              <a:gd name="connsiteX57" fmla="*/ 4742916 w 4751461"/>
              <a:gd name="connsiteY57" fmla="*/ 418744 h 4845462"/>
              <a:gd name="connsiteX58" fmla="*/ 4332717 w 4751461"/>
              <a:gd name="connsiteY58"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077482 w 4751461"/>
              <a:gd name="connsiteY25" fmla="*/ 2837204 h 4845462"/>
              <a:gd name="connsiteX26" fmla="*/ 1290415 w 4751461"/>
              <a:gd name="connsiteY26" fmla="*/ 3238856 h 4845462"/>
              <a:gd name="connsiteX27" fmla="*/ 1401510 w 4751461"/>
              <a:gd name="connsiteY27" fmla="*/ 3461047 h 4845462"/>
              <a:gd name="connsiteX28" fmla="*/ 1401510 w 4751461"/>
              <a:gd name="connsiteY28" fmla="*/ 3478138 h 4845462"/>
              <a:gd name="connsiteX29" fmla="*/ 1546788 w 4751461"/>
              <a:gd name="connsiteY29" fmla="*/ 3683237 h 4845462"/>
              <a:gd name="connsiteX30" fmla="*/ 1546788 w 4751461"/>
              <a:gd name="connsiteY30" fmla="*/ 3674691 h 4845462"/>
              <a:gd name="connsiteX31" fmla="*/ 1845891 w 4751461"/>
              <a:gd name="connsiteY31" fmla="*/ 3657600 h 4845462"/>
              <a:gd name="connsiteX32" fmla="*/ 2033899 w 4751461"/>
              <a:gd name="connsiteY32" fmla="*/ 3614871 h 4845462"/>
              <a:gd name="connsiteX33" fmla="*/ 2469734 w 4751461"/>
              <a:gd name="connsiteY33" fmla="*/ 3640508 h 4845462"/>
              <a:gd name="connsiteX34" fmla="*/ 2709016 w 4751461"/>
              <a:gd name="connsiteY34" fmla="*/ 3717420 h 4845462"/>
              <a:gd name="connsiteX35" fmla="*/ 2879932 w 4751461"/>
              <a:gd name="connsiteY35" fmla="*/ 3888336 h 4845462"/>
              <a:gd name="connsiteX36" fmla="*/ 3050848 w 4751461"/>
              <a:gd name="connsiteY36" fmla="*/ 4264351 h 4845462"/>
              <a:gd name="connsiteX37" fmla="*/ 3144852 w 4751461"/>
              <a:gd name="connsiteY37" fmla="*/ 4520725 h 4845462"/>
              <a:gd name="connsiteX38" fmla="*/ 3161944 w 4751461"/>
              <a:gd name="connsiteY38" fmla="*/ 4836919 h 4845462"/>
              <a:gd name="connsiteX39" fmla="*/ 3461046 w 4751461"/>
              <a:gd name="connsiteY39" fmla="*/ 4828374 h 4845462"/>
              <a:gd name="connsiteX40" fmla="*/ 3469592 w 4751461"/>
              <a:gd name="connsiteY40" fmla="*/ 3666146 h 4845462"/>
              <a:gd name="connsiteX41" fmla="*/ 2905570 w 4751461"/>
              <a:gd name="connsiteY41" fmla="*/ 3452501 h 4845462"/>
              <a:gd name="connsiteX42" fmla="*/ 3076486 w 4751461"/>
              <a:gd name="connsiteY42" fmla="*/ 3093577 h 4845462"/>
              <a:gd name="connsiteX43" fmla="*/ 3760149 w 4751461"/>
              <a:gd name="connsiteY43" fmla="*/ 3469592 h 4845462"/>
              <a:gd name="connsiteX44" fmla="*/ 3221764 w 4751461"/>
              <a:gd name="connsiteY44" fmla="*/ 2674834 h 4845462"/>
              <a:gd name="connsiteX45" fmla="*/ 3760149 w 4751461"/>
              <a:gd name="connsiteY45" fmla="*/ 2871387 h 4845462"/>
              <a:gd name="connsiteX46" fmla="*/ 3922519 w 4751461"/>
              <a:gd name="connsiteY46" fmla="*/ 2307364 h 4845462"/>
              <a:gd name="connsiteX47" fmla="*/ 4580545 w 4751461"/>
              <a:gd name="connsiteY47" fmla="*/ 2615013 h 4845462"/>
              <a:gd name="connsiteX48" fmla="*/ 4751461 w 4751461"/>
              <a:gd name="connsiteY48" fmla="*/ 1991170 h 4845462"/>
              <a:gd name="connsiteX49" fmla="*/ 3691783 w 4751461"/>
              <a:gd name="connsiteY49" fmla="*/ 1794617 h 4845462"/>
              <a:gd name="connsiteX50" fmla="*/ 3743058 w 4751461"/>
              <a:gd name="connsiteY50" fmla="*/ 1375873 h 4845462"/>
              <a:gd name="connsiteX51" fmla="*/ 3990886 w 4751461"/>
              <a:gd name="connsiteY51" fmla="*/ 1316052 h 4845462"/>
              <a:gd name="connsiteX52" fmla="*/ 3743058 w 4751461"/>
              <a:gd name="connsiteY52" fmla="*/ 564022 h 4845462"/>
              <a:gd name="connsiteX53" fmla="*/ 3888336 w 4751461"/>
              <a:gd name="connsiteY53" fmla="*/ 564022 h 4845462"/>
              <a:gd name="connsiteX54" fmla="*/ 4059252 w 4751461"/>
              <a:gd name="connsiteY54" fmla="*/ 649480 h 4845462"/>
              <a:gd name="connsiteX55" fmla="*/ 4289988 w 4751461"/>
              <a:gd name="connsiteY55" fmla="*/ 581114 h 4845462"/>
              <a:gd name="connsiteX56" fmla="*/ 4589091 w 4751461"/>
              <a:gd name="connsiteY56" fmla="*/ 572568 h 4845462"/>
              <a:gd name="connsiteX57" fmla="*/ 4742916 w 4751461"/>
              <a:gd name="connsiteY57" fmla="*/ 418744 h 4845462"/>
              <a:gd name="connsiteX58" fmla="*/ 4332717 w 4751461"/>
              <a:gd name="connsiteY58"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077482 w 4751461"/>
              <a:gd name="connsiteY25" fmla="*/ 2837204 h 4845462"/>
              <a:gd name="connsiteX26" fmla="*/ 1290415 w 4751461"/>
              <a:gd name="connsiteY26" fmla="*/ 3238856 h 4845462"/>
              <a:gd name="connsiteX27" fmla="*/ 1401510 w 4751461"/>
              <a:gd name="connsiteY27" fmla="*/ 3461047 h 4845462"/>
              <a:gd name="connsiteX28" fmla="*/ 1401510 w 4751461"/>
              <a:gd name="connsiteY28" fmla="*/ 3478138 h 4845462"/>
              <a:gd name="connsiteX29" fmla="*/ 1546788 w 4751461"/>
              <a:gd name="connsiteY29" fmla="*/ 3683237 h 4845462"/>
              <a:gd name="connsiteX30" fmla="*/ 1546788 w 4751461"/>
              <a:gd name="connsiteY30" fmla="*/ 3674691 h 4845462"/>
              <a:gd name="connsiteX31" fmla="*/ 1845891 w 4751461"/>
              <a:gd name="connsiteY31" fmla="*/ 3657600 h 4845462"/>
              <a:gd name="connsiteX32" fmla="*/ 2033899 w 4751461"/>
              <a:gd name="connsiteY32" fmla="*/ 3614871 h 4845462"/>
              <a:gd name="connsiteX33" fmla="*/ 2469734 w 4751461"/>
              <a:gd name="connsiteY33" fmla="*/ 3640508 h 4845462"/>
              <a:gd name="connsiteX34" fmla="*/ 2709016 w 4751461"/>
              <a:gd name="connsiteY34" fmla="*/ 3717420 h 4845462"/>
              <a:gd name="connsiteX35" fmla="*/ 2879932 w 4751461"/>
              <a:gd name="connsiteY35" fmla="*/ 3888336 h 4845462"/>
              <a:gd name="connsiteX36" fmla="*/ 3050848 w 4751461"/>
              <a:gd name="connsiteY36" fmla="*/ 4264351 h 4845462"/>
              <a:gd name="connsiteX37" fmla="*/ 3144852 w 4751461"/>
              <a:gd name="connsiteY37" fmla="*/ 4520725 h 4845462"/>
              <a:gd name="connsiteX38" fmla="*/ 3161944 w 4751461"/>
              <a:gd name="connsiteY38" fmla="*/ 4836919 h 4845462"/>
              <a:gd name="connsiteX39" fmla="*/ 3461046 w 4751461"/>
              <a:gd name="connsiteY39" fmla="*/ 4828374 h 4845462"/>
              <a:gd name="connsiteX40" fmla="*/ 3469592 w 4751461"/>
              <a:gd name="connsiteY40" fmla="*/ 3666146 h 4845462"/>
              <a:gd name="connsiteX41" fmla="*/ 2905570 w 4751461"/>
              <a:gd name="connsiteY41" fmla="*/ 3452501 h 4845462"/>
              <a:gd name="connsiteX42" fmla="*/ 3076486 w 4751461"/>
              <a:gd name="connsiteY42" fmla="*/ 3093577 h 4845462"/>
              <a:gd name="connsiteX43" fmla="*/ 3760149 w 4751461"/>
              <a:gd name="connsiteY43" fmla="*/ 3469592 h 4845462"/>
              <a:gd name="connsiteX44" fmla="*/ 3221764 w 4751461"/>
              <a:gd name="connsiteY44" fmla="*/ 2674834 h 4845462"/>
              <a:gd name="connsiteX45" fmla="*/ 3760149 w 4751461"/>
              <a:gd name="connsiteY45" fmla="*/ 2871387 h 4845462"/>
              <a:gd name="connsiteX46" fmla="*/ 3922519 w 4751461"/>
              <a:gd name="connsiteY46" fmla="*/ 2307364 h 4845462"/>
              <a:gd name="connsiteX47" fmla="*/ 4580545 w 4751461"/>
              <a:gd name="connsiteY47" fmla="*/ 2615013 h 4845462"/>
              <a:gd name="connsiteX48" fmla="*/ 4751461 w 4751461"/>
              <a:gd name="connsiteY48" fmla="*/ 1991170 h 4845462"/>
              <a:gd name="connsiteX49" fmla="*/ 3691783 w 4751461"/>
              <a:gd name="connsiteY49" fmla="*/ 1794617 h 4845462"/>
              <a:gd name="connsiteX50" fmla="*/ 3743058 w 4751461"/>
              <a:gd name="connsiteY50" fmla="*/ 1375873 h 4845462"/>
              <a:gd name="connsiteX51" fmla="*/ 3990886 w 4751461"/>
              <a:gd name="connsiteY51" fmla="*/ 1316052 h 4845462"/>
              <a:gd name="connsiteX52" fmla="*/ 3743058 w 4751461"/>
              <a:gd name="connsiteY52" fmla="*/ 564022 h 4845462"/>
              <a:gd name="connsiteX53" fmla="*/ 3888336 w 4751461"/>
              <a:gd name="connsiteY53" fmla="*/ 564022 h 4845462"/>
              <a:gd name="connsiteX54" fmla="*/ 4059252 w 4751461"/>
              <a:gd name="connsiteY54" fmla="*/ 649480 h 4845462"/>
              <a:gd name="connsiteX55" fmla="*/ 4289988 w 4751461"/>
              <a:gd name="connsiteY55" fmla="*/ 581114 h 4845462"/>
              <a:gd name="connsiteX56" fmla="*/ 4589091 w 4751461"/>
              <a:gd name="connsiteY56" fmla="*/ 572568 h 4845462"/>
              <a:gd name="connsiteX57" fmla="*/ 4742916 w 4751461"/>
              <a:gd name="connsiteY57" fmla="*/ 418744 h 4845462"/>
              <a:gd name="connsiteX58" fmla="*/ 4332717 w 4751461"/>
              <a:gd name="connsiteY58"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077482 w 4751461"/>
              <a:gd name="connsiteY25" fmla="*/ 2837204 h 4845462"/>
              <a:gd name="connsiteX26" fmla="*/ 1290415 w 4751461"/>
              <a:gd name="connsiteY26" fmla="*/ 3238856 h 4845462"/>
              <a:gd name="connsiteX27" fmla="*/ 1401510 w 4751461"/>
              <a:gd name="connsiteY27" fmla="*/ 3461047 h 4845462"/>
              <a:gd name="connsiteX28" fmla="*/ 1401510 w 4751461"/>
              <a:gd name="connsiteY28" fmla="*/ 3478138 h 4845462"/>
              <a:gd name="connsiteX29" fmla="*/ 1546788 w 4751461"/>
              <a:gd name="connsiteY29" fmla="*/ 3683237 h 4845462"/>
              <a:gd name="connsiteX30" fmla="*/ 1546788 w 4751461"/>
              <a:gd name="connsiteY30" fmla="*/ 3674691 h 4845462"/>
              <a:gd name="connsiteX31" fmla="*/ 1845891 w 4751461"/>
              <a:gd name="connsiteY31" fmla="*/ 3657600 h 4845462"/>
              <a:gd name="connsiteX32" fmla="*/ 2033899 w 4751461"/>
              <a:gd name="connsiteY32" fmla="*/ 3614871 h 4845462"/>
              <a:gd name="connsiteX33" fmla="*/ 2469734 w 4751461"/>
              <a:gd name="connsiteY33" fmla="*/ 3640508 h 4845462"/>
              <a:gd name="connsiteX34" fmla="*/ 2709016 w 4751461"/>
              <a:gd name="connsiteY34" fmla="*/ 3717420 h 4845462"/>
              <a:gd name="connsiteX35" fmla="*/ 2879932 w 4751461"/>
              <a:gd name="connsiteY35" fmla="*/ 3888336 h 4845462"/>
              <a:gd name="connsiteX36" fmla="*/ 3050848 w 4751461"/>
              <a:gd name="connsiteY36" fmla="*/ 4264351 h 4845462"/>
              <a:gd name="connsiteX37" fmla="*/ 3144852 w 4751461"/>
              <a:gd name="connsiteY37" fmla="*/ 4520725 h 4845462"/>
              <a:gd name="connsiteX38" fmla="*/ 3161944 w 4751461"/>
              <a:gd name="connsiteY38" fmla="*/ 4836919 h 4845462"/>
              <a:gd name="connsiteX39" fmla="*/ 3461046 w 4751461"/>
              <a:gd name="connsiteY39" fmla="*/ 4828374 h 4845462"/>
              <a:gd name="connsiteX40" fmla="*/ 3469592 w 4751461"/>
              <a:gd name="connsiteY40" fmla="*/ 3666146 h 4845462"/>
              <a:gd name="connsiteX41" fmla="*/ 2905570 w 4751461"/>
              <a:gd name="connsiteY41" fmla="*/ 3452501 h 4845462"/>
              <a:gd name="connsiteX42" fmla="*/ 3076486 w 4751461"/>
              <a:gd name="connsiteY42" fmla="*/ 3093577 h 4845462"/>
              <a:gd name="connsiteX43" fmla="*/ 3760149 w 4751461"/>
              <a:gd name="connsiteY43" fmla="*/ 3469592 h 4845462"/>
              <a:gd name="connsiteX44" fmla="*/ 3221764 w 4751461"/>
              <a:gd name="connsiteY44" fmla="*/ 2674834 h 4845462"/>
              <a:gd name="connsiteX45" fmla="*/ 3760149 w 4751461"/>
              <a:gd name="connsiteY45" fmla="*/ 2871387 h 4845462"/>
              <a:gd name="connsiteX46" fmla="*/ 3922519 w 4751461"/>
              <a:gd name="connsiteY46" fmla="*/ 2307364 h 4845462"/>
              <a:gd name="connsiteX47" fmla="*/ 4580545 w 4751461"/>
              <a:gd name="connsiteY47" fmla="*/ 2615013 h 4845462"/>
              <a:gd name="connsiteX48" fmla="*/ 4751461 w 4751461"/>
              <a:gd name="connsiteY48" fmla="*/ 1991170 h 4845462"/>
              <a:gd name="connsiteX49" fmla="*/ 3691783 w 4751461"/>
              <a:gd name="connsiteY49" fmla="*/ 1794617 h 4845462"/>
              <a:gd name="connsiteX50" fmla="*/ 3743058 w 4751461"/>
              <a:gd name="connsiteY50" fmla="*/ 1375873 h 4845462"/>
              <a:gd name="connsiteX51" fmla="*/ 3990886 w 4751461"/>
              <a:gd name="connsiteY51" fmla="*/ 1316052 h 4845462"/>
              <a:gd name="connsiteX52" fmla="*/ 3743058 w 4751461"/>
              <a:gd name="connsiteY52" fmla="*/ 564022 h 4845462"/>
              <a:gd name="connsiteX53" fmla="*/ 3888336 w 4751461"/>
              <a:gd name="connsiteY53" fmla="*/ 564022 h 4845462"/>
              <a:gd name="connsiteX54" fmla="*/ 4059252 w 4751461"/>
              <a:gd name="connsiteY54" fmla="*/ 649480 h 4845462"/>
              <a:gd name="connsiteX55" fmla="*/ 4289988 w 4751461"/>
              <a:gd name="connsiteY55" fmla="*/ 581114 h 4845462"/>
              <a:gd name="connsiteX56" fmla="*/ 4589091 w 4751461"/>
              <a:gd name="connsiteY56" fmla="*/ 572568 h 4845462"/>
              <a:gd name="connsiteX57" fmla="*/ 4742916 w 4751461"/>
              <a:gd name="connsiteY57" fmla="*/ 418744 h 4845462"/>
              <a:gd name="connsiteX58" fmla="*/ 4332717 w 4751461"/>
              <a:gd name="connsiteY58"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077482 w 4751461"/>
              <a:gd name="connsiteY25" fmla="*/ 2837204 h 4845462"/>
              <a:gd name="connsiteX26" fmla="*/ 1290415 w 4751461"/>
              <a:gd name="connsiteY26" fmla="*/ 3238856 h 4845462"/>
              <a:gd name="connsiteX27" fmla="*/ 1401510 w 4751461"/>
              <a:gd name="connsiteY27" fmla="*/ 3461047 h 4845462"/>
              <a:gd name="connsiteX28" fmla="*/ 1401510 w 4751461"/>
              <a:gd name="connsiteY28" fmla="*/ 3478138 h 4845462"/>
              <a:gd name="connsiteX29" fmla="*/ 1546788 w 4751461"/>
              <a:gd name="connsiteY29" fmla="*/ 3683237 h 4845462"/>
              <a:gd name="connsiteX30" fmla="*/ 1546788 w 4751461"/>
              <a:gd name="connsiteY30" fmla="*/ 3674691 h 4845462"/>
              <a:gd name="connsiteX31" fmla="*/ 1845891 w 4751461"/>
              <a:gd name="connsiteY31" fmla="*/ 3657600 h 4845462"/>
              <a:gd name="connsiteX32" fmla="*/ 2033899 w 4751461"/>
              <a:gd name="connsiteY32" fmla="*/ 3614871 h 4845462"/>
              <a:gd name="connsiteX33" fmla="*/ 2469734 w 4751461"/>
              <a:gd name="connsiteY33" fmla="*/ 3640508 h 4845462"/>
              <a:gd name="connsiteX34" fmla="*/ 2709016 w 4751461"/>
              <a:gd name="connsiteY34" fmla="*/ 3717420 h 4845462"/>
              <a:gd name="connsiteX35" fmla="*/ 2879932 w 4751461"/>
              <a:gd name="connsiteY35" fmla="*/ 3888336 h 4845462"/>
              <a:gd name="connsiteX36" fmla="*/ 3050848 w 4751461"/>
              <a:gd name="connsiteY36" fmla="*/ 4264351 h 4845462"/>
              <a:gd name="connsiteX37" fmla="*/ 3144852 w 4751461"/>
              <a:gd name="connsiteY37" fmla="*/ 4520725 h 4845462"/>
              <a:gd name="connsiteX38" fmla="*/ 3161944 w 4751461"/>
              <a:gd name="connsiteY38" fmla="*/ 4836919 h 4845462"/>
              <a:gd name="connsiteX39" fmla="*/ 3461046 w 4751461"/>
              <a:gd name="connsiteY39" fmla="*/ 4828374 h 4845462"/>
              <a:gd name="connsiteX40" fmla="*/ 3469592 w 4751461"/>
              <a:gd name="connsiteY40" fmla="*/ 3666146 h 4845462"/>
              <a:gd name="connsiteX41" fmla="*/ 2905570 w 4751461"/>
              <a:gd name="connsiteY41" fmla="*/ 3452501 h 4845462"/>
              <a:gd name="connsiteX42" fmla="*/ 3076486 w 4751461"/>
              <a:gd name="connsiteY42" fmla="*/ 3093577 h 4845462"/>
              <a:gd name="connsiteX43" fmla="*/ 3760149 w 4751461"/>
              <a:gd name="connsiteY43" fmla="*/ 3469592 h 4845462"/>
              <a:gd name="connsiteX44" fmla="*/ 3221764 w 4751461"/>
              <a:gd name="connsiteY44" fmla="*/ 2674834 h 4845462"/>
              <a:gd name="connsiteX45" fmla="*/ 3760149 w 4751461"/>
              <a:gd name="connsiteY45" fmla="*/ 2871387 h 4845462"/>
              <a:gd name="connsiteX46" fmla="*/ 3922519 w 4751461"/>
              <a:gd name="connsiteY46" fmla="*/ 2307364 h 4845462"/>
              <a:gd name="connsiteX47" fmla="*/ 4580545 w 4751461"/>
              <a:gd name="connsiteY47" fmla="*/ 2615013 h 4845462"/>
              <a:gd name="connsiteX48" fmla="*/ 4751461 w 4751461"/>
              <a:gd name="connsiteY48" fmla="*/ 1991170 h 4845462"/>
              <a:gd name="connsiteX49" fmla="*/ 3691783 w 4751461"/>
              <a:gd name="connsiteY49" fmla="*/ 1794617 h 4845462"/>
              <a:gd name="connsiteX50" fmla="*/ 3743058 w 4751461"/>
              <a:gd name="connsiteY50" fmla="*/ 1375873 h 4845462"/>
              <a:gd name="connsiteX51" fmla="*/ 3990886 w 4751461"/>
              <a:gd name="connsiteY51" fmla="*/ 1316052 h 4845462"/>
              <a:gd name="connsiteX52" fmla="*/ 3743058 w 4751461"/>
              <a:gd name="connsiteY52" fmla="*/ 564022 h 4845462"/>
              <a:gd name="connsiteX53" fmla="*/ 3888336 w 4751461"/>
              <a:gd name="connsiteY53" fmla="*/ 564022 h 4845462"/>
              <a:gd name="connsiteX54" fmla="*/ 4059252 w 4751461"/>
              <a:gd name="connsiteY54" fmla="*/ 649480 h 4845462"/>
              <a:gd name="connsiteX55" fmla="*/ 4289988 w 4751461"/>
              <a:gd name="connsiteY55" fmla="*/ 581114 h 4845462"/>
              <a:gd name="connsiteX56" fmla="*/ 4589091 w 4751461"/>
              <a:gd name="connsiteY56" fmla="*/ 572568 h 4845462"/>
              <a:gd name="connsiteX57" fmla="*/ 4742916 w 4751461"/>
              <a:gd name="connsiteY57" fmla="*/ 418744 h 4845462"/>
              <a:gd name="connsiteX58" fmla="*/ 4332717 w 4751461"/>
              <a:gd name="connsiteY58"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077482 w 4751461"/>
              <a:gd name="connsiteY25" fmla="*/ 2837204 h 4845462"/>
              <a:gd name="connsiteX26" fmla="*/ 1290415 w 4751461"/>
              <a:gd name="connsiteY26" fmla="*/ 3238856 h 4845462"/>
              <a:gd name="connsiteX27" fmla="*/ 1401510 w 4751461"/>
              <a:gd name="connsiteY27" fmla="*/ 3461047 h 4845462"/>
              <a:gd name="connsiteX28" fmla="*/ 1401510 w 4751461"/>
              <a:gd name="connsiteY28" fmla="*/ 3478138 h 4845462"/>
              <a:gd name="connsiteX29" fmla="*/ 1546788 w 4751461"/>
              <a:gd name="connsiteY29" fmla="*/ 3683237 h 4845462"/>
              <a:gd name="connsiteX30" fmla="*/ 1546788 w 4751461"/>
              <a:gd name="connsiteY30" fmla="*/ 3674691 h 4845462"/>
              <a:gd name="connsiteX31" fmla="*/ 1845891 w 4751461"/>
              <a:gd name="connsiteY31" fmla="*/ 3657600 h 4845462"/>
              <a:gd name="connsiteX32" fmla="*/ 2033899 w 4751461"/>
              <a:gd name="connsiteY32" fmla="*/ 3614871 h 4845462"/>
              <a:gd name="connsiteX33" fmla="*/ 2469734 w 4751461"/>
              <a:gd name="connsiteY33" fmla="*/ 3640508 h 4845462"/>
              <a:gd name="connsiteX34" fmla="*/ 2709016 w 4751461"/>
              <a:gd name="connsiteY34" fmla="*/ 3717420 h 4845462"/>
              <a:gd name="connsiteX35" fmla="*/ 2879932 w 4751461"/>
              <a:gd name="connsiteY35" fmla="*/ 3888336 h 4845462"/>
              <a:gd name="connsiteX36" fmla="*/ 3050848 w 4751461"/>
              <a:gd name="connsiteY36" fmla="*/ 4264351 h 4845462"/>
              <a:gd name="connsiteX37" fmla="*/ 3144852 w 4751461"/>
              <a:gd name="connsiteY37" fmla="*/ 4520725 h 4845462"/>
              <a:gd name="connsiteX38" fmla="*/ 3161944 w 4751461"/>
              <a:gd name="connsiteY38" fmla="*/ 4836919 h 4845462"/>
              <a:gd name="connsiteX39" fmla="*/ 3461046 w 4751461"/>
              <a:gd name="connsiteY39" fmla="*/ 4828374 h 4845462"/>
              <a:gd name="connsiteX40" fmla="*/ 3469592 w 4751461"/>
              <a:gd name="connsiteY40" fmla="*/ 3666146 h 4845462"/>
              <a:gd name="connsiteX41" fmla="*/ 2905570 w 4751461"/>
              <a:gd name="connsiteY41" fmla="*/ 3452501 h 4845462"/>
              <a:gd name="connsiteX42" fmla="*/ 3076486 w 4751461"/>
              <a:gd name="connsiteY42" fmla="*/ 3093577 h 4845462"/>
              <a:gd name="connsiteX43" fmla="*/ 3760149 w 4751461"/>
              <a:gd name="connsiteY43" fmla="*/ 3469592 h 4845462"/>
              <a:gd name="connsiteX44" fmla="*/ 3221764 w 4751461"/>
              <a:gd name="connsiteY44" fmla="*/ 2674834 h 4845462"/>
              <a:gd name="connsiteX45" fmla="*/ 3760149 w 4751461"/>
              <a:gd name="connsiteY45" fmla="*/ 2871387 h 4845462"/>
              <a:gd name="connsiteX46" fmla="*/ 3922519 w 4751461"/>
              <a:gd name="connsiteY46" fmla="*/ 2307364 h 4845462"/>
              <a:gd name="connsiteX47" fmla="*/ 4580545 w 4751461"/>
              <a:gd name="connsiteY47" fmla="*/ 2615013 h 4845462"/>
              <a:gd name="connsiteX48" fmla="*/ 4751461 w 4751461"/>
              <a:gd name="connsiteY48" fmla="*/ 1991170 h 4845462"/>
              <a:gd name="connsiteX49" fmla="*/ 3691783 w 4751461"/>
              <a:gd name="connsiteY49" fmla="*/ 1794617 h 4845462"/>
              <a:gd name="connsiteX50" fmla="*/ 3743058 w 4751461"/>
              <a:gd name="connsiteY50" fmla="*/ 1375873 h 4845462"/>
              <a:gd name="connsiteX51" fmla="*/ 3990886 w 4751461"/>
              <a:gd name="connsiteY51" fmla="*/ 1316052 h 4845462"/>
              <a:gd name="connsiteX52" fmla="*/ 3743058 w 4751461"/>
              <a:gd name="connsiteY52" fmla="*/ 564022 h 4845462"/>
              <a:gd name="connsiteX53" fmla="*/ 3888336 w 4751461"/>
              <a:gd name="connsiteY53" fmla="*/ 564022 h 4845462"/>
              <a:gd name="connsiteX54" fmla="*/ 4059252 w 4751461"/>
              <a:gd name="connsiteY54" fmla="*/ 649480 h 4845462"/>
              <a:gd name="connsiteX55" fmla="*/ 4289988 w 4751461"/>
              <a:gd name="connsiteY55" fmla="*/ 581114 h 4845462"/>
              <a:gd name="connsiteX56" fmla="*/ 4589091 w 4751461"/>
              <a:gd name="connsiteY56" fmla="*/ 572568 h 4845462"/>
              <a:gd name="connsiteX57" fmla="*/ 4742916 w 4751461"/>
              <a:gd name="connsiteY57" fmla="*/ 418744 h 4845462"/>
              <a:gd name="connsiteX58" fmla="*/ 4332717 w 4751461"/>
              <a:gd name="connsiteY58"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077482 w 4751461"/>
              <a:gd name="connsiteY25" fmla="*/ 2837204 h 4845462"/>
              <a:gd name="connsiteX26" fmla="*/ 1290415 w 4751461"/>
              <a:gd name="connsiteY26" fmla="*/ 3238856 h 4845462"/>
              <a:gd name="connsiteX27" fmla="*/ 1401510 w 4751461"/>
              <a:gd name="connsiteY27" fmla="*/ 3461047 h 4845462"/>
              <a:gd name="connsiteX28" fmla="*/ 1401510 w 4751461"/>
              <a:gd name="connsiteY28" fmla="*/ 3478138 h 4845462"/>
              <a:gd name="connsiteX29" fmla="*/ 1546788 w 4751461"/>
              <a:gd name="connsiteY29" fmla="*/ 3683237 h 4845462"/>
              <a:gd name="connsiteX30" fmla="*/ 1546788 w 4751461"/>
              <a:gd name="connsiteY30" fmla="*/ 3674691 h 4845462"/>
              <a:gd name="connsiteX31" fmla="*/ 1845891 w 4751461"/>
              <a:gd name="connsiteY31" fmla="*/ 3657600 h 4845462"/>
              <a:gd name="connsiteX32" fmla="*/ 2033899 w 4751461"/>
              <a:gd name="connsiteY32" fmla="*/ 3614871 h 4845462"/>
              <a:gd name="connsiteX33" fmla="*/ 2469734 w 4751461"/>
              <a:gd name="connsiteY33" fmla="*/ 3640508 h 4845462"/>
              <a:gd name="connsiteX34" fmla="*/ 2709016 w 4751461"/>
              <a:gd name="connsiteY34" fmla="*/ 3717420 h 4845462"/>
              <a:gd name="connsiteX35" fmla="*/ 2879932 w 4751461"/>
              <a:gd name="connsiteY35" fmla="*/ 3888336 h 4845462"/>
              <a:gd name="connsiteX36" fmla="*/ 3050848 w 4751461"/>
              <a:gd name="connsiteY36" fmla="*/ 4264351 h 4845462"/>
              <a:gd name="connsiteX37" fmla="*/ 3144852 w 4751461"/>
              <a:gd name="connsiteY37" fmla="*/ 4520725 h 4845462"/>
              <a:gd name="connsiteX38" fmla="*/ 3161944 w 4751461"/>
              <a:gd name="connsiteY38" fmla="*/ 4836919 h 4845462"/>
              <a:gd name="connsiteX39" fmla="*/ 3461046 w 4751461"/>
              <a:gd name="connsiteY39" fmla="*/ 4828374 h 4845462"/>
              <a:gd name="connsiteX40" fmla="*/ 3469592 w 4751461"/>
              <a:gd name="connsiteY40" fmla="*/ 3666146 h 4845462"/>
              <a:gd name="connsiteX41" fmla="*/ 2905570 w 4751461"/>
              <a:gd name="connsiteY41" fmla="*/ 3452501 h 4845462"/>
              <a:gd name="connsiteX42" fmla="*/ 3076486 w 4751461"/>
              <a:gd name="connsiteY42" fmla="*/ 3093577 h 4845462"/>
              <a:gd name="connsiteX43" fmla="*/ 3760149 w 4751461"/>
              <a:gd name="connsiteY43" fmla="*/ 3469592 h 4845462"/>
              <a:gd name="connsiteX44" fmla="*/ 3221764 w 4751461"/>
              <a:gd name="connsiteY44" fmla="*/ 2674834 h 4845462"/>
              <a:gd name="connsiteX45" fmla="*/ 3760149 w 4751461"/>
              <a:gd name="connsiteY45" fmla="*/ 2871387 h 4845462"/>
              <a:gd name="connsiteX46" fmla="*/ 3922519 w 4751461"/>
              <a:gd name="connsiteY46" fmla="*/ 2307364 h 4845462"/>
              <a:gd name="connsiteX47" fmla="*/ 4580545 w 4751461"/>
              <a:gd name="connsiteY47" fmla="*/ 2615013 h 4845462"/>
              <a:gd name="connsiteX48" fmla="*/ 4751461 w 4751461"/>
              <a:gd name="connsiteY48" fmla="*/ 1991170 h 4845462"/>
              <a:gd name="connsiteX49" fmla="*/ 3691783 w 4751461"/>
              <a:gd name="connsiteY49" fmla="*/ 1794617 h 4845462"/>
              <a:gd name="connsiteX50" fmla="*/ 3743058 w 4751461"/>
              <a:gd name="connsiteY50" fmla="*/ 1375873 h 4845462"/>
              <a:gd name="connsiteX51" fmla="*/ 3990886 w 4751461"/>
              <a:gd name="connsiteY51" fmla="*/ 1316052 h 4845462"/>
              <a:gd name="connsiteX52" fmla="*/ 3743058 w 4751461"/>
              <a:gd name="connsiteY52" fmla="*/ 564022 h 4845462"/>
              <a:gd name="connsiteX53" fmla="*/ 3888336 w 4751461"/>
              <a:gd name="connsiteY53" fmla="*/ 564022 h 4845462"/>
              <a:gd name="connsiteX54" fmla="*/ 4059252 w 4751461"/>
              <a:gd name="connsiteY54" fmla="*/ 649480 h 4845462"/>
              <a:gd name="connsiteX55" fmla="*/ 4289988 w 4751461"/>
              <a:gd name="connsiteY55" fmla="*/ 581114 h 4845462"/>
              <a:gd name="connsiteX56" fmla="*/ 4589091 w 4751461"/>
              <a:gd name="connsiteY56" fmla="*/ 572568 h 4845462"/>
              <a:gd name="connsiteX57" fmla="*/ 4742916 w 4751461"/>
              <a:gd name="connsiteY57" fmla="*/ 418744 h 4845462"/>
              <a:gd name="connsiteX58" fmla="*/ 4332717 w 4751461"/>
              <a:gd name="connsiteY58"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077482 w 4751461"/>
              <a:gd name="connsiteY25" fmla="*/ 2837204 h 4845462"/>
              <a:gd name="connsiteX26" fmla="*/ 1290415 w 4751461"/>
              <a:gd name="connsiteY26" fmla="*/ 3238856 h 4845462"/>
              <a:gd name="connsiteX27" fmla="*/ 1401510 w 4751461"/>
              <a:gd name="connsiteY27" fmla="*/ 3461047 h 4845462"/>
              <a:gd name="connsiteX28" fmla="*/ 1401510 w 4751461"/>
              <a:gd name="connsiteY28" fmla="*/ 3478138 h 4845462"/>
              <a:gd name="connsiteX29" fmla="*/ 1546788 w 4751461"/>
              <a:gd name="connsiteY29" fmla="*/ 3683237 h 4845462"/>
              <a:gd name="connsiteX30" fmla="*/ 1546788 w 4751461"/>
              <a:gd name="connsiteY30" fmla="*/ 3674691 h 4845462"/>
              <a:gd name="connsiteX31" fmla="*/ 1845891 w 4751461"/>
              <a:gd name="connsiteY31" fmla="*/ 3657600 h 4845462"/>
              <a:gd name="connsiteX32" fmla="*/ 2033899 w 4751461"/>
              <a:gd name="connsiteY32" fmla="*/ 3614871 h 4845462"/>
              <a:gd name="connsiteX33" fmla="*/ 2469734 w 4751461"/>
              <a:gd name="connsiteY33" fmla="*/ 3640508 h 4845462"/>
              <a:gd name="connsiteX34" fmla="*/ 2709016 w 4751461"/>
              <a:gd name="connsiteY34" fmla="*/ 3717420 h 4845462"/>
              <a:gd name="connsiteX35" fmla="*/ 2879932 w 4751461"/>
              <a:gd name="connsiteY35" fmla="*/ 3888336 h 4845462"/>
              <a:gd name="connsiteX36" fmla="*/ 3050848 w 4751461"/>
              <a:gd name="connsiteY36" fmla="*/ 4264351 h 4845462"/>
              <a:gd name="connsiteX37" fmla="*/ 3144852 w 4751461"/>
              <a:gd name="connsiteY37" fmla="*/ 4520725 h 4845462"/>
              <a:gd name="connsiteX38" fmla="*/ 3161944 w 4751461"/>
              <a:gd name="connsiteY38" fmla="*/ 4836919 h 4845462"/>
              <a:gd name="connsiteX39" fmla="*/ 3461046 w 4751461"/>
              <a:gd name="connsiteY39" fmla="*/ 4828374 h 4845462"/>
              <a:gd name="connsiteX40" fmla="*/ 3469592 w 4751461"/>
              <a:gd name="connsiteY40" fmla="*/ 3666146 h 4845462"/>
              <a:gd name="connsiteX41" fmla="*/ 2905570 w 4751461"/>
              <a:gd name="connsiteY41" fmla="*/ 3452501 h 4845462"/>
              <a:gd name="connsiteX42" fmla="*/ 3076486 w 4751461"/>
              <a:gd name="connsiteY42" fmla="*/ 3093577 h 4845462"/>
              <a:gd name="connsiteX43" fmla="*/ 3760149 w 4751461"/>
              <a:gd name="connsiteY43" fmla="*/ 3469592 h 4845462"/>
              <a:gd name="connsiteX44" fmla="*/ 3221764 w 4751461"/>
              <a:gd name="connsiteY44" fmla="*/ 2674834 h 4845462"/>
              <a:gd name="connsiteX45" fmla="*/ 3760149 w 4751461"/>
              <a:gd name="connsiteY45" fmla="*/ 2871387 h 4845462"/>
              <a:gd name="connsiteX46" fmla="*/ 3922519 w 4751461"/>
              <a:gd name="connsiteY46" fmla="*/ 2307364 h 4845462"/>
              <a:gd name="connsiteX47" fmla="*/ 4580545 w 4751461"/>
              <a:gd name="connsiteY47" fmla="*/ 2615013 h 4845462"/>
              <a:gd name="connsiteX48" fmla="*/ 4751461 w 4751461"/>
              <a:gd name="connsiteY48" fmla="*/ 1991170 h 4845462"/>
              <a:gd name="connsiteX49" fmla="*/ 3691783 w 4751461"/>
              <a:gd name="connsiteY49" fmla="*/ 1794617 h 4845462"/>
              <a:gd name="connsiteX50" fmla="*/ 3743058 w 4751461"/>
              <a:gd name="connsiteY50" fmla="*/ 1375873 h 4845462"/>
              <a:gd name="connsiteX51" fmla="*/ 3990886 w 4751461"/>
              <a:gd name="connsiteY51" fmla="*/ 1316052 h 4845462"/>
              <a:gd name="connsiteX52" fmla="*/ 3743058 w 4751461"/>
              <a:gd name="connsiteY52" fmla="*/ 564022 h 4845462"/>
              <a:gd name="connsiteX53" fmla="*/ 3888336 w 4751461"/>
              <a:gd name="connsiteY53" fmla="*/ 564022 h 4845462"/>
              <a:gd name="connsiteX54" fmla="*/ 4059252 w 4751461"/>
              <a:gd name="connsiteY54" fmla="*/ 649480 h 4845462"/>
              <a:gd name="connsiteX55" fmla="*/ 4289988 w 4751461"/>
              <a:gd name="connsiteY55" fmla="*/ 581114 h 4845462"/>
              <a:gd name="connsiteX56" fmla="*/ 4589091 w 4751461"/>
              <a:gd name="connsiteY56" fmla="*/ 572568 h 4845462"/>
              <a:gd name="connsiteX57" fmla="*/ 4742916 w 4751461"/>
              <a:gd name="connsiteY57" fmla="*/ 418744 h 4845462"/>
              <a:gd name="connsiteX58" fmla="*/ 4332717 w 4751461"/>
              <a:gd name="connsiteY58"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077482 w 4751461"/>
              <a:gd name="connsiteY25" fmla="*/ 2837204 h 4845462"/>
              <a:gd name="connsiteX26" fmla="*/ 1290415 w 4751461"/>
              <a:gd name="connsiteY26" fmla="*/ 3238856 h 4845462"/>
              <a:gd name="connsiteX27" fmla="*/ 1401510 w 4751461"/>
              <a:gd name="connsiteY27" fmla="*/ 3461047 h 4845462"/>
              <a:gd name="connsiteX28" fmla="*/ 1401510 w 4751461"/>
              <a:gd name="connsiteY28" fmla="*/ 3478138 h 4845462"/>
              <a:gd name="connsiteX29" fmla="*/ 1546788 w 4751461"/>
              <a:gd name="connsiteY29" fmla="*/ 3683237 h 4845462"/>
              <a:gd name="connsiteX30" fmla="*/ 1546788 w 4751461"/>
              <a:gd name="connsiteY30" fmla="*/ 3674691 h 4845462"/>
              <a:gd name="connsiteX31" fmla="*/ 1845891 w 4751461"/>
              <a:gd name="connsiteY31" fmla="*/ 3657600 h 4845462"/>
              <a:gd name="connsiteX32" fmla="*/ 2033899 w 4751461"/>
              <a:gd name="connsiteY32" fmla="*/ 3614871 h 4845462"/>
              <a:gd name="connsiteX33" fmla="*/ 2469734 w 4751461"/>
              <a:gd name="connsiteY33" fmla="*/ 3640508 h 4845462"/>
              <a:gd name="connsiteX34" fmla="*/ 2709016 w 4751461"/>
              <a:gd name="connsiteY34" fmla="*/ 3717420 h 4845462"/>
              <a:gd name="connsiteX35" fmla="*/ 2879932 w 4751461"/>
              <a:gd name="connsiteY35" fmla="*/ 3888336 h 4845462"/>
              <a:gd name="connsiteX36" fmla="*/ 3050848 w 4751461"/>
              <a:gd name="connsiteY36" fmla="*/ 4264351 h 4845462"/>
              <a:gd name="connsiteX37" fmla="*/ 3144852 w 4751461"/>
              <a:gd name="connsiteY37" fmla="*/ 4520725 h 4845462"/>
              <a:gd name="connsiteX38" fmla="*/ 3161944 w 4751461"/>
              <a:gd name="connsiteY38" fmla="*/ 4836919 h 4845462"/>
              <a:gd name="connsiteX39" fmla="*/ 3461046 w 4751461"/>
              <a:gd name="connsiteY39" fmla="*/ 4828374 h 4845462"/>
              <a:gd name="connsiteX40" fmla="*/ 3469592 w 4751461"/>
              <a:gd name="connsiteY40" fmla="*/ 3666146 h 4845462"/>
              <a:gd name="connsiteX41" fmla="*/ 2905570 w 4751461"/>
              <a:gd name="connsiteY41" fmla="*/ 3452501 h 4845462"/>
              <a:gd name="connsiteX42" fmla="*/ 3076486 w 4751461"/>
              <a:gd name="connsiteY42" fmla="*/ 3093577 h 4845462"/>
              <a:gd name="connsiteX43" fmla="*/ 3760149 w 4751461"/>
              <a:gd name="connsiteY43" fmla="*/ 3469592 h 4845462"/>
              <a:gd name="connsiteX44" fmla="*/ 3221764 w 4751461"/>
              <a:gd name="connsiteY44" fmla="*/ 2674834 h 4845462"/>
              <a:gd name="connsiteX45" fmla="*/ 3760149 w 4751461"/>
              <a:gd name="connsiteY45" fmla="*/ 2871387 h 4845462"/>
              <a:gd name="connsiteX46" fmla="*/ 3922519 w 4751461"/>
              <a:gd name="connsiteY46" fmla="*/ 2307364 h 4845462"/>
              <a:gd name="connsiteX47" fmla="*/ 4580545 w 4751461"/>
              <a:gd name="connsiteY47" fmla="*/ 2615013 h 4845462"/>
              <a:gd name="connsiteX48" fmla="*/ 4751461 w 4751461"/>
              <a:gd name="connsiteY48" fmla="*/ 1991170 h 4845462"/>
              <a:gd name="connsiteX49" fmla="*/ 3691783 w 4751461"/>
              <a:gd name="connsiteY49" fmla="*/ 1794617 h 4845462"/>
              <a:gd name="connsiteX50" fmla="*/ 3743058 w 4751461"/>
              <a:gd name="connsiteY50" fmla="*/ 1375873 h 4845462"/>
              <a:gd name="connsiteX51" fmla="*/ 3990886 w 4751461"/>
              <a:gd name="connsiteY51" fmla="*/ 1316052 h 4845462"/>
              <a:gd name="connsiteX52" fmla="*/ 3743058 w 4751461"/>
              <a:gd name="connsiteY52" fmla="*/ 564022 h 4845462"/>
              <a:gd name="connsiteX53" fmla="*/ 3888336 w 4751461"/>
              <a:gd name="connsiteY53" fmla="*/ 564022 h 4845462"/>
              <a:gd name="connsiteX54" fmla="*/ 4059252 w 4751461"/>
              <a:gd name="connsiteY54" fmla="*/ 649480 h 4845462"/>
              <a:gd name="connsiteX55" fmla="*/ 4289988 w 4751461"/>
              <a:gd name="connsiteY55" fmla="*/ 581114 h 4845462"/>
              <a:gd name="connsiteX56" fmla="*/ 4589091 w 4751461"/>
              <a:gd name="connsiteY56" fmla="*/ 572568 h 4845462"/>
              <a:gd name="connsiteX57" fmla="*/ 4742916 w 4751461"/>
              <a:gd name="connsiteY57" fmla="*/ 418744 h 4845462"/>
              <a:gd name="connsiteX58" fmla="*/ 4332717 w 4751461"/>
              <a:gd name="connsiteY58"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077482 w 4751461"/>
              <a:gd name="connsiteY25" fmla="*/ 2837204 h 4845462"/>
              <a:gd name="connsiteX26" fmla="*/ 1290415 w 4751461"/>
              <a:gd name="connsiteY26" fmla="*/ 3238856 h 4845462"/>
              <a:gd name="connsiteX27" fmla="*/ 1300466 w 4751461"/>
              <a:gd name="connsiteY27" fmla="*/ 3252112 h 4845462"/>
              <a:gd name="connsiteX28" fmla="*/ 1401510 w 4751461"/>
              <a:gd name="connsiteY28" fmla="*/ 3461047 h 4845462"/>
              <a:gd name="connsiteX29" fmla="*/ 1401510 w 4751461"/>
              <a:gd name="connsiteY29" fmla="*/ 3478138 h 4845462"/>
              <a:gd name="connsiteX30" fmla="*/ 1546788 w 4751461"/>
              <a:gd name="connsiteY30" fmla="*/ 3683237 h 4845462"/>
              <a:gd name="connsiteX31" fmla="*/ 1546788 w 4751461"/>
              <a:gd name="connsiteY31" fmla="*/ 3674691 h 4845462"/>
              <a:gd name="connsiteX32" fmla="*/ 1845891 w 4751461"/>
              <a:gd name="connsiteY32" fmla="*/ 3657600 h 4845462"/>
              <a:gd name="connsiteX33" fmla="*/ 2033899 w 4751461"/>
              <a:gd name="connsiteY33" fmla="*/ 3614871 h 4845462"/>
              <a:gd name="connsiteX34" fmla="*/ 2469734 w 4751461"/>
              <a:gd name="connsiteY34" fmla="*/ 3640508 h 4845462"/>
              <a:gd name="connsiteX35" fmla="*/ 2709016 w 4751461"/>
              <a:gd name="connsiteY35" fmla="*/ 3717420 h 4845462"/>
              <a:gd name="connsiteX36" fmla="*/ 2879932 w 4751461"/>
              <a:gd name="connsiteY36" fmla="*/ 3888336 h 4845462"/>
              <a:gd name="connsiteX37" fmla="*/ 3050848 w 4751461"/>
              <a:gd name="connsiteY37" fmla="*/ 4264351 h 4845462"/>
              <a:gd name="connsiteX38" fmla="*/ 3144852 w 4751461"/>
              <a:gd name="connsiteY38" fmla="*/ 4520725 h 4845462"/>
              <a:gd name="connsiteX39" fmla="*/ 3161944 w 4751461"/>
              <a:gd name="connsiteY39" fmla="*/ 4836919 h 4845462"/>
              <a:gd name="connsiteX40" fmla="*/ 3461046 w 4751461"/>
              <a:gd name="connsiteY40" fmla="*/ 4828374 h 4845462"/>
              <a:gd name="connsiteX41" fmla="*/ 3469592 w 4751461"/>
              <a:gd name="connsiteY41" fmla="*/ 3666146 h 4845462"/>
              <a:gd name="connsiteX42" fmla="*/ 2905570 w 4751461"/>
              <a:gd name="connsiteY42" fmla="*/ 3452501 h 4845462"/>
              <a:gd name="connsiteX43" fmla="*/ 3076486 w 4751461"/>
              <a:gd name="connsiteY43" fmla="*/ 3093577 h 4845462"/>
              <a:gd name="connsiteX44" fmla="*/ 3760149 w 4751461"/>
              <a:gd name="connsiteY44" fmla="*/ 3469592 h 4845462"/>
              <a:gd name="connsiteX45" fmla="*/ 3221764 w 4751461"/>
              <a:gd name="connsiteY45" fmla="*/ 2674834 h 4845462"/>
              <a:gd name="connsiteX46" fmla="*/ 3760149 w 4751461"/>
              <a:gd name="connsiteY46" fmla="*/ 2871387 h 4845462"/>
              <a:gd name="connsiteX47" fmla="*/ 3922519 w 4751461"/>
              <a:gd name="connsiteY47" fmla="*/ 2307364 h 4845462"/>
              <a:gd name="connsiteX48" fmla="*/ 4580545 w 4751461"/>
              <a:gd name="connsiteY48" fmla="*/ 2615013 h 4845462"/>
              <a:gd name="connsiteX49" fmla="*/ 4751461 w 4751461"/>
              <a:gd name="connsiteY49" fmla="*/ 1991170 h 4845462"/>
              <a:gd name="connsiteX50" fmla="*/ 3691783 w 4751461"/>
              <a:gd name="connsiteY50" fmla="*/ 1794617 h 4845462"/>
              <a:gd name="connsiteX51" fmla="*/ 3743058 w 4751461"/>
              <a:gd name="connsiteY51" fmla="*/ 1375873 h 4845462"/>
              <a:gd name="connsiteX52" fmla="*/ 3990886 w 4751461"/>
              <a:gd name="connsiteY52" fmla="*/ 1316052 h 4845462"/>
              <a:gd name="connsiteX53" fmla="*/ 3743058 w 4751461"/>
              <a:gd name="connsiteY53" fmla="*/ 564022 h 4845462"/>
              <a:gd name="connsiteX54" fmla="*/ 3888336 w 4751461"/>
              <a:gd name="connsiteY54" fmla="*/ 564022 h 4845462"/>
              <a:gd name="connsiteX55" fmla="*/ 4059252 w 4751461"/>
              <a:gd name="connsiteY55" fmla="*/ 649480 h 4845462"/>
              <a:gd name="connsiteX56" fmla="*/ 4289988 w 4751461"/>
              <a:gd name="connsiteY56" fmla="*/ 581114 h 4845462"/>
              <a:gd name="connsiteX57" fmla="*/ 4589091 w 4751461"/>
              <a:gd name="connsiteY57" fmla="*/ 572568 h 4845462"/>
              <a:gd name="connsiteX58" fmla="*/ 4742916 w 4751461"/>
              <a:gd name="connsiteY58" fmla="*/ 418744 h 4845462"/>
              <a:gd name="connsiteX59" fmla="*/ 4332717 w 4751461"/>
              <a:gd name="connsiteY59"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077482 w 4751461"/>
              <a:gd name="connsiteY25" fmla="*/ 2837204 h 4845462"/>
              <a:gd name="connsiteX26" fmla="*/ 1290415 w 4751461"/>
              <a:gd name="connsiteY26" fmla="*/ 3238856 h 4845462"/>
              <a:gd name="connsiteX27" fmla="*/ 1300466 w 4751461"/>
              <a:gd name="connsiteY27" fmla="*/ 3252112 h 4845462"/>
              <a:gd name="connsiteX28" fmla="*/ 1401510 w 4751461"/>
              <a:gd name="connsiteY28" fmla="*/ 3461047 h 4845462"/>
              <a:gd name="connsiteX29" fmla="*/ 1401510 w 4751461"/>
              <a:gd name="connsiteY29" fmla="*/ 3478138 h 4845462"/>
              <a:gd name="connsiteX30" fmla="*/ 1546788 w 4751461"/>
              <a:gd name="connsiteY30" fmla="*/ 3683237 h 4845462"/>
              <a:gd name="connsiteX31" fmla="*/ 1546788 w 4751461"/>
              <a:gd name="connsiteY31" fmla="*/ 3674691 h 4845462"/>
              <a:gd name="connsiteX32" fmla="*/ 1845891 w 4751461"/>
              <a:gd name="connsiteY32" fmla="*/ 3657600 h 4845462"/>
              <a:gd name="connsiteX33" fmla="*/ 2033899 w 4751461"/>
              <a:gd name="connsiteY33" fmla="*/ 3614871 h 4845462"/>
              <a:gd name="connsiteX34" fmla="*/ 2469734 w 4751461"/>
              <a:gd name="connsiteY34" fmla="*/ 3640508 h 4845462"/>
              <a:gd name="connsiteX35" fmla="*/ 2709016 w 4751461"/>
              <a:gd name="connsiteY35" fmla="*/ 3717420 h 4845462"/>
              <a:gd name="connsiteX36" fmla="*/ 2879932 w 4751461"/>
              <a:gd name="connsiteY36" fmla="*/ 3888336 h 4845462"/>
              <a:gd name="connsiteX37" fmla="*/ 3050848 w 4751461"/>
              <a:gd name="connsiteY37" fmla="*/ 4264351 h 4845462"/>
              <a:gd name="connsiteX38" fmla="*/ 3144852 w 4751461"/>
              <a:gd name="connsiteY38" fmla="*/ 4520725 h 4845462"/>
              <a:gd name="connsiteX39" fmla="*/ 3161944 w 4751461"/>
              <a:gd name="connsiteY39" fmla="*/ 4836919 h 4845462"/>
              <a:gd name="connsiteX40" fmla="*/ 3461046 w 4751461"/>
              <a:gd name="connsiteY40" fmla="*/ 4828374 h 4845462"/>
              <a:gd name="connsiteX41" fmla="*/ 3469592 w 4751461"/>
              <a:gd name="connsiteY41" fmla="*/ 3666146 h 4845462"/>
              <a:gd name="connsiteX42" fmla="*/ 2905570 w 4751461"/>
              <a:gd name="connsiteY42" fmla="*/ 3452501 h 4845462"/>
              <a:gd name="connsiteX43" fmla="*/ 3076486 w 4751461"/>
              <a:gd name="connsiteY43" fmla="*/ 3093577 h 4845462"/>
              <a:gd name="connsiteX44" fmla="*/ 3760149 w 4751461"/>
              <a:gd name="connsiteY44" fmla="*/ 3469592 h 4845462"/>
              <a:gd name="connsiteX45" fmla="*/ 3221764 w 4751461"/>
              <a:gd name="connsiteY45" fmla="*/ 2674834 h 4845462"/>
              <a:gd name="connsiteX46" fmla="*/ 3760149 w 4751461"/>
              <a:gd name="connsiteY46" fmla="*/ 2871387 h 4845462"/>
              <a:gd name="connsiteX47" fmla="*/ 3922519 w 4751461"/>
              <a:gd name="connsiteY47" fmla="*/ 2307364 h 4845462"/>
              <a:gd name="connsiteX48" fmla="*/ 4580545 w 4751461"/>
              <a:gd name="connsiteY48" fmla="*/ 2615013 h 4845462"/>
              <a:gd name="connsiteX49" fmla="*/ 4751461 w 4751461"/>
              <a:gd name="connsiteY49" fmla="*/ 1991170 h 4845462"/>
              <a:gd name="connsiteX50" fmla="*/ 3691783 w 4751461"/>
              <a:gd name="connsiteY50" fmla="*/ 1794617 h 4845462"/>
              <a:gd name="connsiteX51" fmla="*/ 3743058 w 4751461"/>
              <a:gd name="connsiteY51" fmla="*/ 1375873 h 4845462"/>
              <a:gd name="connsiteX52" fmla="*/ 3990886 w 4751461"/>
              <a:gd name="connsiteY52" fmla="*/ 1316052 h 4845462"/>
              <a:gd name="connsiteX53" fmla="*/ 3743058 w 4751461"/>
              <a:gd name="connsiteY53" fmla="*/ 564022 h 4845462"/>
              <a:gd name="connsiteX54" fmla="*/ 3888336 w 4751461"/>
              <a:gd name="connsiteY54" fmla="*/ 564022 h 4845462"/>
              <a:gd name="connsiteX55" fmla="*/ 4059252 w 4751461"/>
              <a:gd name="connsiteY55" fmla="*/ 649480 h 4845462"/>
              <a:gd name="connsiteX56" fmla="*/ 4289988 w 4751461"/>
              <a:gd name="connsiteY56" fmla="*/ 581114 h 4845462"/>
              <a:gd name="connsiteX57" fmla="*/ 4589091 w 4751461"/>
              <a:gd name="connsiteY57" fmla="*/ 572568 h 4845462"/>
              <a:gd name="connsiteX58" fmla="*/ 4742916 w 4751461"/>
              <a:gd name="connsiteY58" fmla="*/ 418744 h 4845462"/>
              <a:gd name="connsiteX59" fmla="*/ 4332717 w 4751461"/>
              <a:gd name="connsiteY59" fmla="*/ 0 h 4845462"/>
              <a:gd name="connsiteX0" fmla="*/ 4332717 w 4751461"/>
              <a:gd name="connsiteY0" fmla="*/ 0 h 4845462"/>
              <a:gd name="connsiteX1" fmla="*/ 3905428 w 4751461"/>
              <a:gd name="connsiteY1" fmla="*/ 341832 h 4845462"/>
              <a:gd name="connsiteX2" fmla="*/ 3828516 w 4751461"/>
              <a:gd name="connsiteY2" fmla="*/ 179462 h 4845462"/>
              <a:gd name="connsiteX3" fmla="*/ 3520867 w 4751461"/>
              <a:gd name="connsiteY3" fmla="*/ 427290 h 4845462"/>
              <a:gd name="connsiteX4" fmla="*/ 3435409 w 4751461"/>
              <a:gd name="connsiteY4" fmla="*/ 256374 h 4845462"/>
              <a:gd name="connsiteX5" fmla="*/ 2751745 w 4751461"/>
              <a:gd name="connsiteY5" fmla="*/ 264919 h 4845462"/>
              <a:gd name="connsiteX6" fmla="*/ 2751745 w 4751461"/>
              <a:gd name="connsiteY6" fmla="*/ 495656 h 4845462"/>
              <a:gd name="connsiteX7" fmla="*/ 2324456 w 4751461"/>
              <a:gd name="connsiteY7" fmla="*/ 504202 h 4845462"/>
              <a:gd name="connsiteX8" fmla="*/ 2213360 w 4751461"/>
              <a:gd name="connsiteY8" fmla="*/ 1034041 h 4845462"/>
              <a:gd name="connsiteX9" fmla="*/ 1649338 w 4751461"/>
              <a:gd name="connsiteY9" fmla="*/ 1256232 h 4845462"/>
              <a:gd name="connsiteX10" fmla="*/ 1777525 w 4751461"/>
              <a:gd name="connsiteY10" fmla="*/ 1486968 h 4845462"/>
              <a:gd name="connsiteX11" fmla="*/ 1230594 w 4751461"/>
              <a:gd name="connsiteY11" fmla="*/ 1623701 h 4845462"/>
              <a:gd name="connsiteX12" fmla="*/ 1153682 w 4751461"/>
              <a:gd name="connsiteY12" fmla="*/ 1948441 h 4845462"/>
              <a:gd name="connsiteX13" fmla="*/ 1504059 w 4751461"/>
              <a:gd name="connsiteY13" fmla="*/ 2068082 h 4845462"/>
              <a:gd name="connsiteX14" fmla="*/ 1615155 w 4751461"/>
              <a:gd name="connsiteY14" fmla="*/ 2162086 h 4845462"/>
              <a:gd name="connsiteX15" fmla="*/ 1384418 w 4751461"/>
              <a:gd name="connsiteY15" fmla="*/ 2315910 h 4845462"/>
              <a:gd name="connsiteX16" fmla="*/ 1145136 w 4751461"/>
              <a:gd name="connsiteY16" fmla="*/ 2238998 h 4845462"/>
              <a:gd name="connsiteX17" fmla="*/ 940037 w 4751461"/>
              <a:gd name="connsiteY17" fmla="*/ 2093719 h 4845462"/>
              <a:gd name="connsiteX18" fmla="*/ 615297 w 4751461"/>
              <a:gd name="connsiteY18" fmla="*/ 2076628 h 4845462"/>
              <a:gd name="connsiteX19" fmla="*/ 367469 w 4751461"/>
              <a:gd name="connsiteY19" fmla="*/ 2016807 h 4845462"/>
              <a:gd name="connsiteX20" fmla="*/ 0 w 4751461"/>
              <a:gd name="connsiteY20" fmla="*/ 2025353 h 4845462"/>
              <a:gd name="connsiteX21" fmla="*/ 8545 w 4751461"/>
              <a:gd name="connsiteY21" fmla="*/ 2102265 h 4845462"/>
              <a:gd name="connsiteX22" fmla="*/ 367469 w 4751461"/>
              <a:gd name="connsiteY22" fmla="*/ 2204815 h 4845462"/>
              <a:gd name="connsiteX23" fmla="*/ 658026 w 4751461"/>
              <a:gd name="connsiteY23" fmla="*/ 2367185 h 4845462"/>
              <a:gd name="connsiteX24" fmla="*/ 897308 w 4751461"/>
              <a:gd name="connsiteY24" fmla="*/ 2597921 h 4845462"/>
              <a:gd name="connsiteX25" fmla="*/ 1077482 w 4751461"/>
              <a:gd name="connsiteY25" fmla="*/ 2837204 h 4845462"/>
              <a:gd name="connsiteX26" fmla="*/ 1290415 w 4751461"/>
              <a:gd name="connsiteY26" fmla="*/ 3238856 h 4845462"/>
              <a:gd name="connsiteX27" fmla="*/ 1300466 w 4751461"/>
              <a:gd name="connsiteY27" fmla="*/ 3252112 h 4845462"/>
              <a:gd name="connsiteX28" fmla="*/ 1401510 w 4751461"/>
              <a:gd name="connsiteY28" fmla="*/ 3461047 h 4845462"/>
              <a:gd name="connsiteX29" fmla="*/ 1401510 w 4751461"/>
              <a:gd name="connsiteY29" fmla="*/ 3478138 h 4845462"/>
              <a:gd name="connsiteX30" fmla="*/ 1546788 w 4751461"/>
              <a:gd name="connsiteY30" fmla="*/ 3683237 h 4845462"/>
              <a:gd name="connsiteX31" fmla="*/ 1546788 w 4751461"/>
              <a:gd name="connsiteY31" fmla="*/ 3674691 h 4845462"/>
              <a:gd name="connsiteX32" fmla="*/ 1845891 w 4751461"/>
              <a:gd name="connsiteY32" fmla="*/ 3657600 h 4845462"/>
              <a:gd name="connsiteX33" fmla="*/ 2033899 w 4751461"/>
              <a:gd name="connsiteY33" fmla="*/ 3614871 h 4845462"/>
              <a:gd name="connsiteX34" fmla="*/ 2469734 w 4751461"/>
              <a:gd name="connsiteY34" fmla="*/ 3640508 h 4845462"/>
              <a:gd name="connsiteX35" fmla="*/ 2709016 w 4751461"/>
              <a:gd name="connsiteY35" fmla="*/ 3717420 h 4845462"/>
              <a:gd name="connsiteX36" fmla="*/ 2879932 w 4751461"/>
              <a:gd name="connsiteY36" fmla="*/ 3888336 h 4845462"/>
              <a:gd name="connsiteX37" fmla="*/ 3050848 w 4751461"/>
              <a:gd name="connsiteY37" fmla="*/ 4264351 h 4845462"/>
              <a:gd name="connsiteX38" fmla="*/ 3144852 w 4751461"/>
              <a:gd name="connsiteY38" fmla="*/ 4520725 h 4845462"/>
              <a:gd name="connsiteX39" fmla="*/ 3161944 w 4751461"/>
              <a:gd name="connsiteY39" fmla="*/ 4836919 h 4845462"/>
              <a:gd name="connsiteX40" fmla="*/ 3461046 w 4751461"/>
              <a:gd name="connsiteY40" fmla="*/ 4828374 h 4845462"/>
              <a:gd name="connsiteX41" fmla="*/ 3469592 w 4751461"/>
              <a:gd name="connsiteY41" fmla="*/ 3666146 h 4845462"/>
              <a:gd name="connsiteX42" fmla="*/ 2905570 w 4751461"/>
              <a:gd name="connsiteY42" fmla="*/ 3452501 h 4845462"/>
              <a:gd name="connsiteX43" fmla="*/ 3076486 w 4751461"/>
              <a:gd name="connsiteY43" fmla="*/ 3093577 h 4845462"/>
              <a:gd name="connsiteX44" fmla="*/ 3760149 w 4751461"/>
              <a:gd name="connsiteY44" fmla="*/ 3469592 h 4845462"/>
              <a:gd name="connsiteX45" fmla="*/ 3221764 w 4751461"/>
              <a:gd name="connsiteY45" fmla="*/ 2674834 h 4845462"/>
              <a:gd name="connsiteX46" fmla="*/ 3760149 w 4751461"/>
              <a:gd name="connsiteY46" fmla="*/ 2871387 h 4845462"/>
              <a:gd name="connsiteX47" fmla="*/ 3922519 w 4751461"/>
              <a:gd name="connsiteY47" fmla="*/ 2307364 h 4845462"/>
              <a:gd name="connsiteX48" fmla="*/ 4580545 w 4751461"/>
              <a:gd name="connsiteY48" fmla="*/ 2615013 h 4845462"/>
              <a:gd name="connsiteX49" fmla="*/ 4751461 w 4751461"/>
              <a:gd name="connsiteY49" fmla="*/ 1991170 h 4845462"/>
              <a:gd name="connsiteX50" fmla="*/ 3691783 w 4751461"/>
              <a:gd name="connsiteY50" fmla="*/ 1794617 h 4845462"/>
              <a:gd name="connsiteX51" fmla="*/ 3743058 w 4751461"/>
              <a:gd name="connsiteY51" fmla="*/ 1375873 h 4845462"/>
              <a:gd name="connsiteX52" fmla="*/ 3990886 w 4751461"/>
              <a:gd name="connsiteY52" fmla="*/ 1316052 h 4845462"/>
              <a:gd name="connsiteX53" fmla="*/ 3743058 w 4751461"/>
              <a:gd name="connsiteY53" fmla="*/ 564022 h 4845462"/>
              <a:gd name="connsiteX54" fmla="*/ 3888336 w 4751461"/>
              <a:gd name="connsiteY54" fmla="*/ 564022 h 4845462"/>
              <a:gd name="connsiteX55" fmla="*/ 4059252 w 4751461"/>
              <a:gd name="connsiteY55" fmla="*/ 649480 h 4845462"/>
              <a:gd name="connsiteX56" fmla="*/ 4289988 w 4751461"/>
              <a:gd name="connsiteY56" fmla="*/ 581114 h 4845462"/>
              <a:gd name="connsiteX57" fmla="*/ 4589091 w 4751461"/>
              <a:gd name="connsiteY57" fmla="*/ 572568 h 4845462"/>
              <a:gd name="connsiteX58" fmla="*/ 4742916 w 4751461"/>
              <a:gd name="connsiteY58" fmla="*/ 418744 h 4845462"/>
              <a:gd name="connsiteX59" fmla="*/ 4332717 w 4751461"/>
              <a:gd name="connsiteY59" fmla="*/ 0 h 484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51461" h="4845462">
                <a:moveTo>
                  <a:pt x="4332717" y="0"/>
                </a:moveTo>
                <a:lnTo>
                  <a:pt x="3905428" y="341832"/>
                </a:lnTo>
                <a:lnTo>
                  <a:pt x="3828516" y="179462"/>
                </a:lnTo>
                <a:lnTo>
                  <a:pt x="3520867" y="427290"/>
                </a:lnTo>
                <a:lnTo>
                  <a:pt x="3435409" y="256374"/>
                </a:lnTo>
                <a:lnTo>
                  <a:pt x="2751745" y="264919"/>
                </a:lnTo>
                <a:lnTo>
                  <a:pt x="2751745" y="495656"/>
                </a:lnTo>
                <a:lnTo>
                  <a:pt x="2324456" y="504202"/>
                </a:lnTo>
                <a:lnTo>
                  <a:pt x="2213360" y="1034041"/>
                </a:lnTo>
                <a:cubicBezTo>
                  <a:pt x="1626267" y="1249884"/>
                  <a:pt x="1447653" y="1155390"/>
                  <a:pt x="1649338" y="1256232"/>
                </a:cubicBezTo>
                <a:lnTo>
                  <a:pt x="1777525" y="1486968"/>
                </a:lnTo>
                <a:lnTo>
                  <a:pt x="1230594" y="1623701"/>
                </a:lnTo>
                <a:lnTo>
                  <a:pt x="1153682" y="1948441"/>
                </a:lnTo>
                <a:cubicBezTo>
                  <a:pt x="1498202" y="2069023"/>
                  <a:pt x="1374793" y="2068082"/>
                  <a:pt x="1504059" y="2068082"/>
                </a:cubicBezTo>
                <a:lnTo>
                  <a:pt x="1615155" y="2162086"/>
                </a:lnTo>
                <a:lnTo>
                  <a:pt x="1384418" y="2315910"/>
                </a:lnTo>
                <a:lnTo>
                  <a:pt x="1145136" y="2238998"/>
                </a:lnTo>
                <a:lnTo>
                  <a:pt x="940037" y="2093719"/>
                </a:lnTo>
                <a:cubicBezTo>
                  <a:pt x="831799" y="2087868"/>
                  <a:pt x="723693" y="2076628"/>
                  <a:pt x="615297" y="2076628"/>
                </a:cubicBezTo>
                <a:lnTo>
                  <a:pt x="367469" y="2016807"/>
                </a:lnTo>
                <a:lnTo>
                  <a:pt x="0" y="2025353"/>
                </a:lnTo>
                <a:lnTo>
                  <a:pt x="8545" y="2102265"/>
                </a:lnTo>
                <a:lnTo>
                  <a:pt x="367469" y="2204815"/>
                </a:lnTo>
                <a:lnTo>
                  <a:pt x="658026" y="2367185"/>
                </a:lnTo>
                <a:cubicBezTo>
                  <a:pt x="899395" y="2591314"/>
                  <a:pt x="875944" y="2508305"/>
                  <a:pt x="897308" y="2597921"/>
                </a:cubicBezTo>
                <a:cubicBezTo>
                  <a:pt x="1114272" y="2812970"/>
                  <a:pt x="1034273" y="2734407"/>
                  <a:pt x="1077482" y="2837204"/>
                </a:cubicBezTo>
                <a:cubicBezTo>
                  <a:pt x="1227620" y="3235821"/>
                  <a:pt x="1246014" y="3081527"/>
                  <a:pt x="1290415" y="3238856"/>
                </a:cubicBezTo>
                <a:cubicBezTo>
                  <a:pt x="1327579" y="3308007"/>
                  <a:pt x="1281950" y="3215080"/>
                  <a:pt x="1300466" y="3252112"/>
                </a:cubicBezTo>
                <a:cubicBezTo>
                  <a:pt x="1318982" y="3289144"/>
                  <a:pt x="1384669" y="3423376"/>
                  <a:pt x="1401510" y="3461047"/>
                </a:cubicBezTo>
                <a:cubicBezTo>
                  <a:pt x="1420026" y="3500927"/>
                  <a:pt x="1289201" y="3323164"/>
                  <a:pt x="1401510" y="3478138"/>
                </a:cubicBezTo>
                <a:cubicBezTo>
                  <a:pt x="1392252" y="3493093"/>
                  <a:pt x="1522575" y="3650478"/>
                  <a:pt x="1546788" y="3683237"/>
                </a:cubicBezTo>
                <a:cubicBezTo>
                  <a:pt x="1546788" y="3680388"/>
                  <a:pt x="1419038" y="3564049"/>
                  <a:pt x="1546788" y="3674691"/>
                </a:cubicBezTo>
                <a:cubicBezTo>
                  <a:pt x="1762521" y="3774635"/>
                  <a:pt x="1746190" y="3663297"/>
                  <a:pt x="1845891" y="3657600"/>
                </a:cubicBezTo>
                <a:lnTo>
                  <a:pt x="2033899" y="3614871"/>
                </a:lnTo>
                <a:lnTo>
                  <a:pt x="2469734" y="3640508"/>
                </a:lnTo>
                <a:lnTo>
                  <a:pt x="2709016" y="3717420"/>
                </a:lnTo>
                <a:lnTo>
                  <a:pt x="2879932" y="3888336"/>
                </a:lnTo>
                <a:lnTo>
                  <a:pt x="3050848" y="4264351"/>
                </a:lnTo>
                <a:lnTo>
                  <a:pt x="3144852" y="4520725"/>
                </a:lnTo>
                <a:cubicBezTo>
                  <a:pt x="3136075" y="4845462"/>
                  <a:pt x="3030870" y="4836919"/>
                  <a:pt x="3161944" y="4836919"/>
                </a:cubicBezTo>
                <a:lnTo>
                  <a:pt x="3461046" y="4828374"/>
                </a:lnTo>
                <a:cubicBezTo>
                  <a:pt x="3463895" y="4440965"/>
                  <a:pt x="3466743" y="4053555"/>
                  <a:pt x="3469592" y="3666146"/>
                </a:cubicBezTo>
                <a:lnTo>
                  <a:pt x="2905570" y="3452501"/>
                </a:lnTo>
                <a:cubicBezTo>
                  <a:pt x="3069114" y="3090982"/>
                  <a:pt x="2936626" y="3093577"/>
                  <a:pt x="3076486" y="3093577"/>
                </a:cubicBezTo>
                <a:lnTo>
                  <a:pt x="3760149" y="3469592"/>
                </a:lnTo>
                <a:lnTo>
                  <a:pt x="3221764" y="2674834"/>
                </a:lnTo>
                <a:lnTo>
                  <a:pt x="3760149" y="2871387"/>
                </a:lnTo>
                <a:lnTo>
                  <a:pt x="3922519" y="2307364"/>
                </a:lnTo>
                <a:lnTo>
                  <a:pt x="4580545" y="2615013"/>
                </a:lnTo>
                <a:lnTo>
                  <a:pt x="4751461" y="1991170"/>
                </a:lnTo>
                <a:lnTo>
                  <a:pt x="3691783" y="1794617"/>
                </a:lnTo>
                <a:lnTo>
                  <a:pt x="3743058" y="1375873"/>
                </a:lnTo>
                <a:lnTo>
                  <a:pt x="3990886" y="1316052"/>
                </a:lnTo>
                <a:lnTo>
                  <a:pt x="3743058" y="564022"/>
                </a:lnTo>
                <a:lnTo>
                  <a:pt x="3888336" y="564022"/>
                </a:lnTo>
                <a:lnTo>
                  <a:pt x="4059252" y="649480"/>
                </a:lnTo>
                <a:lnTo>
                  <a:pt x="4289988" y="581114"/>
                </a:lnTo>
                <a:lnTo>
                  <a:pt x="4589091" y="572568"/>
                </a:lnTo>
                <a:lnTo>
                  <a:pt x="4742916" y="418744"/>
                </a:lnTo>
                <a:lnTo>
                  <a:pt x="4332717" y="0"/>
                </a:lnTo>
                <a:close/>
              </a:path>
            </a:pathLst>
          </a:custGeom>
          <a:solidFill>
            <a:srgbClr val="C0504D">
              <a:alpha val="25098"/>
            </a:srgbClr>
          </a:solid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491" name="TextBox 8"/>
          <p:cNvSpPr txBox="1">
            <a:spLocks noChangeArrowheads="1"/>
          </p:cNvSpPr>
          <p:nvPr/>
        </p:nvSpPr>
        <p:spPr bwMode="auto">
          <a:xfrm>
            <a:off x="0" y="0"/>
            <a:ext cx="3824288" cy="461963"/>
          </a:xfrm>
          <a:prstGeom prst="rect">
            <a:avLst/>
          </a:prstGeom>
          <a:noFill/>
          <a:ln w="9525">
            <a:noFill/>
            <a:miter lim="800000"/>
            <a:headEnd/>
            <a:tailEnd/>
          </a:ln>
        </p:spPr>
        <p:txBody>
          <a:bodyPr wrap="none">
            <a:spAutoFit/>
          </a:bodyPr>
          <a:lstStyle/>
          <a:p>
            <a:pPr marL="457200" indent="-457200"/>
            <a:r>
              <a:rPr lang="en-US" sz="2400">
                <a:solidFill>
                  <a:srgbClr val="0070C0"/>
                </a:solidFill>
                <a:latin typeface="Calibri" pitchFamily="34" charset="0"/>
              </a:rPr>
              <a:t>Harvard University, Boston</a:t>
            </a:r>
          </a:p>
        </p:txBody>
      </p:sp>
      <p:sp>
        <p:nvSpPr>
          <p:cNvPr id="63492" name="TextBox 9"/>
          <p:cNvSpPr txBox="1">
            <a:spLocks noChangeArrowheads="1"/>
          </p:cNvSpPr>
          <p:nvPr/>
        </p:nvSpPr>
        <p:spPr bwMode="auto">
          <a:xfrm rot="-2282700">
            <a:off x="1250950" y="4383088"/>
            <a:ext cx="1492250" cy="369887"/>
          </a:xfrm>
          <a:prstGeom prst="rect">
            <a:avLst/>
          </a:prstGeom>
          <a:noFill/>
          <a:ln w="9525">
            <a:noFill/>
            <a:miter lim="800000"/>
            <a:headEnd/>
            <a:tailEnd/>
          </a:ln>
        </p:spPr>
        <p:txBody>
          <a:bodyPr wrap="none">
            <a:spAutoFit/>
          </a:bodyPr>
          <a:lstStyle/>
          <a:p>
            <a:r>
              <a:rPr lang="en-US">
                <a:solidFill>
                  <a:srgbClr val="C00000"/>
                </a:solidFill>
                <a:latin typeface="Calibri" pitchFamily="34" charset="0"/>
              </a:rPr>
              <a:t>Charles river</a:t>
            </a:r>
          </a:p>
        </p:txBody>
      </p:sp>
      <p:sp>
        <p:nvSpPr>
          <p:cNvPr id="7" name="Slide Number Placeholder 6"/>
          <p:cNvSpPr>
            <a:spLocks noGrp="1"/>
          </p:cNvSpPr>
          <p:nvPr>
            <p:ph type="sldNum" sz="quarter" idx="12"/>
          </p:nvPr>
        </p:nvSpPr>
        <p:spPr/>
        <p:txBody>
          <a:bodyPr/>
          <a:lstStyle/>
          <a:p>
            <a:pPr>
              <a:defRPr/>
            </a:pPr>
            <a:fld id="{22B6E99F-E6BF-4A9D-B1C5-009D35E38591}" type="slidenum">
              <a:rPr lang="en-IN"/>
              <a:pPr>
                <a:defRPr/>
              </a:pPr>
              <a:t>72</a:t>
            </a:fld>
            <a:endParaRPr lang="en-IN"/>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3828827577_d386cd7b35.jpg"/>
          <p:cNvPicPr>
            <a:picLocks noChangeAspect="1"/>
          </p:cNvPicPr>
          <p:nvPr/>
        </p:nvPicPr>
        <p:blipFill>
          <a:blip r:embed="rId3" cstate="print"/>
          <a:srcRect b="7777"/>
          <a:stretch>
            <a:fillRect/>
          </a:stretch>
        </p:blipFill>
        <p:spPr bwMode="auto">
          <a:xfrm>
            <a:off x="0" y="533400"/>
            <a:ext cx="9144000" cy="6324600"/>
          </a:xfrm>
          <a:prstGeom prst="rect">
            <a:avLst/>
          </a:prstGeom>
          <a:noFill/>
          <a:ln w="9525">
            <a:noFill/>
            <a:miter lim="800000"/>
            <a:headEnd/>
            <a:tailEnd/>
          </a:ln>
        </p:spPr>
      </p:pic>
      <p:sp>
        <p:nvSpPr>
          <p:cNvPr id="65538" name="TextBox 7"/>
          <p:cNvSpPr txBox="1">
            <a:spLocks noChangeArrowheads="1"/>
          </p:cNvSpPr>
          <p:nvPr/>
        </p:nvSpPr>
        <p:spPr bwMode="auto">
          <a:xfrm>
            <a:off x="0" y="0"/>
            <a:ext cx="1914525" cy="461963"/>
          </a:xfrm>
          <a:prstGeom prst="rect">
            <a:avLst/>
          </a:prstGeom>
          <a:noFill/>
          <a:ln w="9525">
            <a:noFill/>
            <a:miter lim="800000"/>
            <a:headEnd/>
            <a:tailEnd/>
          </a:ln>
        </p:spPr>
        <p:txBody>
          <a:bodyPr wrap="none">
            <a:spAutoFit/>
          </a:bodyPr>
          <a:lstStyle/>
          <a:p>
            <a:pPr marL="457200" indent="-457200"/>
            <a:r>
              <a:rPr lang="en-US" sz="2400">
                <a:solidFill>
                  <a:srgbClr val="0070C0"/>
                </a:solidFill>
                <a:latin typeface="Calibri" pitchFamily="34" charset="0"/>
              </a:rPr>
              <a:t>UC Berkeley</a:t>
            </a:r>
          </a:p>
        </p:txBody>
      </p:sp>
      <p:sp>
        <p:nvSpPr>
          <p:cNvPr id="4" name="Slide Number Placeholder 3"/>
          <p:cNvSpPr>
            <a:spLocks noGrp="1"/>
          </p:cNvSpPr>
          <p:nvPr>
            <p:ph type="sldNum" sz="quarter" idx="12"/>
          </p:nvPr>
        </p:nvSpPr>
        <p:spPr/>
        <p:txBody>
          <a:bodyPr/>
          <a:lstStyle/>
          <a:p>
            <a:pPr>
              <a:defRPr/>
            </a:pPr>
            <a:fld id="{BBCC9603-BAE8-4C96-8DFD-5989E2ED05A8}" type="slidenum">
              <a:rPr lang="en-IN"/>
              <a:pPr>
                <a:defRPr/>
              </a:pPr>
              <a:t>73</a:t>
            </a:fld>
            <a:endParaRPr lang="en-IN"/>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descr="berkeley 9000.jpg"/>
          <p:cNvPicPr>
            <a:picLocks noChangeAspect="1"/>
          </p:cNvPicPr>
          <p:nvPr/>
        </p:nvPicPr>
        <p:blipFill>
          <a:blip r:embed="rId3" cstate="print"/>
          <a:srcRect l="20416" t="17722" r="29584" b="20253"/>
          <a:stretch>
            <a:fillRect/>
          </a:stretch>
        </p:blipFill>
        <p:spPr bwMode="auto">
          <a:xfrm>
            <a:off x="0" y="457200"/>
            <a:ext cx="9144000" cy="6400800"/>
          </a:xfrm>
          <a:prstGeom prst="rect">
            <a:avLst/>
          </a:prstGeom>
          <a:noFill/>
          <a:ln w="9525">
            <a:noFill/>
            <a:miter lim="800000"/>
            <a:headEnd/>
            <a:tailEnd/>
          </a:ln>
        </p:spPr>
      </p:pic>
      <p:sp>
        <p:nvSpPr>
          <p:cNvPr id="3" name="Freeform 2"/>
          <p:cNvSpPr/>
          <p:nvPr/>
        </p:nvSpPr>
        <p:spPr>
          <a:xfrm>
            <a:off x="4953000" y="2973388"/>
            <a:ext cx="2743200" cy="1576387"/>
          </a:xfrm>
          <a:custGeom>
            <a:avLst/>
            <a:gdLst>
              <a:gd name="connsiteX0" fmla="*/ 0 w 1221377"/>
              <a:gd name="connsiteY0" fmla="*/ 127363 h 702129"/>
              <a:gd name="connsiteX1" fmla="*/ 52252 w 1221377"/>
              <a:gd name="connsiteY1" fmla="*/ 702129 h 702129"/>
              <a:gd name="connsiteX2" fmla="*/ 1022169 w 1221377"/>
              <a:gd name="connsiteY2" fmla="*/ 545375 h 702129"/>
              <a:gd name="connsiteX3" fmla="*/ 1143000 w 1221377"/>
              <a:gd name="connsiteY3" fmla="*/ 525780 h 702129"/>
              <a:gd name="connsiteX4" fmla="*/ 1221377 w 1221377"/>
              <a:gd name="connsiteY4" fmla="*/ 450669 h 702129"/>
              <a:gd name="connsiteX5" fmla="*/ 1090749 w 1221377"/>
              <a:gd name="connsiteY5" fmla="*/ 303712 h 702129"/>
              <a:gd name="connsiteX6" fmla="*/ 1038497 w 1221377"/>
              <a:gd name="connsiteY6" fmla="*/ 339635 h 702129"/>
              <a:gd name="connsiteX7" fmla="*/ 943792 w 1221377"/>
              <a:gd name="connsiteY7" fmla="*/ 235132 h 702129"/>
              <a:gd name="connsiteX8" fmla="*/ 901337 w 1221377"/>
              <a:gd name="connsiteY8" fmla="*/ 182880 h 702129"/>
              <a:gd name="connsiteX9" fmla="*/ 894806 w 1221377"/>
              <a:gd name="connsiteY9" fmla="*/ 127363 h 702129"/>
              <a:gd name="connsiteX10" fmla="*/ 842555 w 1221377"/>
              <a:gd name="connsiteY10" fmla="*/ 39189 h 702129"/>
              <a:gd name="connsiteX11" fmla="*/ 773975 w 1221377"/>
              <a:gd name="connsiteY11" fmla="*/ 0 h 702129"/>
              <a:gd name="connsiteX12" fmla="*/ 0 w 1221377"/>
              <a:gd name="connsiteY12" fmla="*/ 127363 h 702129"/>
              <a:gd name="connsiteX0" fmla="*/ 0 w 1221377"/>
              <a:gd name="connsiteY0" fmla="*/ 127363 h 702129"/>
              <a:gd name="connsiteX1" fmla="*/ 52252 w 1221377"/>
              <a:gd name="connsiteY1" fmla="*/ 702129 h 702129"/>
              <a:gd name="connsiteX2" fmla="*/ 1022169 w 1221377"/>
              <a:gd name="connsiteY2" fmla="*/ 545375 h 702129"/>
              <a:gd name="connsiteX3" fmla="*/ 1143000 w 1221377"/>
              <a:gd name="connsiteY3" fmla="*/ 525780 h 702129"/>
              <a:gd name="connsiteX4" fmla="*/ 1221377 w 1221377"/>
              <a:gd name="connsiteY4" fmla="*/ 450669 h 702129"/>
              <a:gd name="connsiteX5" fmla="*/ 1090749 w 1221377"/>
              <a:gd name="connsiteY5" fmla="*/ 303712 h 702129"/>
              <a:gd name="connsiteX6" fmla="*/ 1038497 w 1221377"/>
              <a:gd name="connsiteY6" fmla="*/ 339635 h 702129"/>
              <a:gd name="connsiteX7" fmla="*/ 943792 w 1221377"/>
              <a:gd name="connsiteY7" fmla="*/ 235132 h 702129"/>
              <a:gd name="connsiteX8" fmla="*/ 901337 w 1221377"/>
              <a:gd name="connsiteY8" fmla="*/ 182880 h 702129"/>
              <a:gd name="connsiteX9" fmla="*/ 894806 w 1221377"/>
              <a:gd name="connsiteY9" fmla="*/ 127363 h 702129"/>
              <a:gd name="connsiteX10" fmla="*/ 842555 w 1221377"/>
              <a:gd name="connsiteY10" fmla="*/ 39189 h 702129"/>
              <a:gd name="connsiteX11" fmla="*/ 773975 w 1221377"/>
              <a:gd name="connsiteY11" fmla="*/ 0 h 702129"/>
              <a:gd name="connsiteX12" fmla="*/ 0 w 1221377"/>
              <a:gd name="connsiteY12" fmla="*/ 127363 h 702129"/>
              <a:gd name="connsiteX0" fmla="*/ 0 w 1221377"/>
              <a:gd name="connsiteY0" fmla="*/ 127363 h 702129"/>
              <a:gd name="connsiteX1" fmla="*/ 52252 w 1221377"/>
              <a:gd name="connsiteY1" fmla="*/ 702129 h 702129"/>
              <a:gd name="connsiteX2" fmla="*/ 1022169 w 1221377"/>
              <a:gd name="connsiteY2" fmla="*/ 545375 h 702129"/>
              <a:gd name="connsiteX3" fmla="*/ 1143000 w 1221377"/>
              <a:gd name="connsiteY3" fmla="*/ 525780 h 702129"/>
              <a:gd name="connsiteX4" fmla="*/ 1221377 w 1221377"/>
              <a:gd name="connsiteY4" fmla="*/ 450669 h 702129"/>
              <a:gd name="connsiteX5" fmla="*/ 1090749 w 1221377"/>
              <a:gd name="connsiteY5" fmla="*/ 303712 h 702129"/>
              <a:gd name="connsiteX6" fmla="*/ 1038497 w 1221377"/>
              <a:gd name="connsiteY6" fmla="*/ 339635 h 702129"/>
              <a:gd name="connsiteX7" fmla="*/ 943792 w 1221377"/>
              <a:gd name="connsiteY7" fmla="*/ 235132 h 702129"/>
              <a:gd name="connsiteX8" fmla="*/ 901337 w 1221377"/>
              <a:gd name="connsiteY8" fmla="*/ 182880 h 702129"/>
              <a:gd name="connsiteX9" fmla="*/ 894806 w 1221377"/>
              <a:gd name="connsiteY9" fmla="*/ 127363 h 702129"/>
              <a:gd name="connsiteX10" fmla="*/ 842555 w 1221377"/>
              <a:gd name="connsiteY10" fmla="*/ 39189 h 702129"/>
              <a:gd name="connsiteX11" fmla="*/ 773975 w 1221377"/>
              <a:gd name="connsiteY11" fmla="*/ 0 h 702129"/>
              <a:gd name="connsiteX12" fmla="*/ 0 w 1221377"/>
              <a:gd name="connsiteY12" fmla="*/ 127363 h 70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1377" h="702129">
                <a:moveTo>
                  <a:pt x="0" y="127363"/>
                </a:moveTo>
                <a:lnTo>
                  <a:pt x="52252" y="702129"/>
                </a:lnTo>
                <a:lnTo>
                  <a:pt x="1022169" y="545375"/>
                </a:lnTo>
                <a:lnTo>
                  <a:pt x="1143000" y="525780"/>
                </a:lnTo>
                <a:lnTo>
                  <a:pt x="1221377" y="450669"/>
                </a:lnTo>
                <a:lnTo>
                  <a:pt x="1090749" y="303712"/>
                </a:lnTo>
                <a:lnTo>
                  <a:pt x="1038497" y="339635"/>
                </a:lnTo>
                <a:lnTo>
                  <a:pt x="943792" y="235132"/>
                </a:lnTo>
                <a:lnTo>
                  <a:pt x="901337" y="182880"/>
                </a:lnTo>
                <a:lnTo>
                  <a:pt x="894806" y="127363"/>
                </a:lnTo>
                <a:lnTo>
                  <a:pt x="842555" y="39189"/>
                </a:lnTo>
                <a:lnTo>
                  <a:pt x="773975" y="0"/>
                </a:lnTo>
                <a:lnTo>
                  <a:pt x="0" y="127363"/>
                </a:lnTo>
                <a:close/>
              </a:path>
            </a:pathLst>
          </a:custGeom>
          <a:solidFill>
            <a:srgbClr val="C0504D">
              <a:alpha val="25098"/>
            </a:srgbClr>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587" name="TextBox 5"/>
          <p:cNvSpPr txBox="1">
            <a:spLocks noChangeArrowheads="1"/>
          </p:cNvSpPr>
          <p:nvPr/>
        </p:nvSpPr>
        <p:spPr bwMode="auto">
          <a:xfrm>
            <a:off x="0" y="0"/>
            <a:ext cx="1914525" cy="461963"/>
          </a:xfrm>
          <a:prstGeom prst="rect">
            <a:avLst/>
          </a:prstGeom>
          <a:noFill/>
          <a:ln w="9525">
            <a:noFill/>
            <a:miter lim="800000"/>
            <a:headEnd/>
            <a:tailEnd/>
          </a:ln>
        </p:spPr>
        <p:txBody>
          <a:bodyPr wrap="none">
            <a:spAutoFit/>
          </a:bodyPr>
          <a:lstStyle/>
          <a:p>
            <a:pPr marL="457200" indent="-457200"/>
            <a:r>
              <a:rPr lang="en-US" sz="2400">
                <a:solidFill>
                  <a:srgbClr val="0070C0"/>
                </a:solidFill>
                <a:latin typeface="Calibri" pitchFamily="34" charset="0"/>
              </a:rPr>
              <a:t>UC Berkeley</a:t>
            </a:r>
          </a:p>
        </p:txBody>
      </p:sp>
      <p:sp>
        <p:nvSpPr>
          <p:cNvPr id="5" name="Slide Number Placeholder 4"/>
          <p:cNvSpPr>
            <a:spLocks noGrp="1"/>
          </p:cNvSpPr>
          <p:nvPr>
            <p:ph type="sldNum" sz="quarter" idx="12"/>
          </p:nvPr>
        </p:nvSpPr>
        <p:spPr/>
        <p:txBody>
          <a:bodyPr/>
          <a:lstStyle/>
          <a:p>
            <a:pPr>
              <a:defRPr/>
            </a:pPr>
            <a:fld id="{4D616C6D-5013-4952-89A2-4E199A728F9F}" type="slidenum">
              <a:rPr lang="en-IN"/>
              <a:pPr>
                <a:defRPr/>
              </a:pPr>
              <a:t>74</a:t>
            </a:fld>
            <a:endParaRPr lang="en-IN"/>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7" descr="east-hall-university-of-michigan.JPG"/>
          <p:cNvPicPr>
            <a:picLocks noChangeAspect="1"/>
          </p:cNvPicPr>
          <p:nvPr/>
        </p:nvPicPr>
        <p:blipFill>
          <a:blip r:embed="rId3" cstate="print"/>
          <a:srcRect t="1111" b="5556"/>
          <a:stretch>
            <a:fillRect/>
          </a:stretch>
        </p:blipFill>
        <p:spPr bwMode="auto">
          <a:xfrm>
            <a:off x="0" y="457200"/>
            <a:ext cx="9144000" cy="6400800"/>
          </a:xfrm>
          <a:prstGeom prst="rect">
            <a:avLst/>
          </a:prstGeom>
          <a:noFill/>
          <a:ln w="9525">
            <a:noFill/>
            <a:miter lim="800000"/>
            <a:headEnd/>
            <a:tailEnd/>
          </a:ln>
        </p:spPr>
      </p:pic>
      <p:sp>
        <p:nvSpPr>
          <p:cNvPr id="69634" name="TextBox 5"/>
          <p:cNvSpPr txBox="1">
            <a:spLocks noChangeArrowheads="1"/>
          </p:cNvSpPr>
          <p:nvPr/>
        </p:nvSpPr>
        <p:spPr bwMode="auto">
          <a:xfrm>
            <a:off x="0" y="0"/>
            <a:ext cx="4721225" cy="461963"/>
          </a:xfrm>
          <a:prstGeom prst="rect">
            <a:avLst/>
          </a:prstGeom>
          <a:noFill/>
          <a:ln w="9525">
            <a:noFill/>
            <a:miter lim="800000"/>
            <a:headEnd/>
            <a:tailEnd/>
          </a:ln>
        </p:spPr>
        <p:txBody>
          <a:bodyPr wrap="none">
            <a:spAutoFit/>
          </a:bodyPr>
          <a:lstStyle/>
          <a:p>
            <a:pPr marL="457200" indent="-457200"/>
            <a:r>
              <a:rPr lang="en-US" sz="2400">
                <a:solidFill>
                  <a:srgbClr val="0070C0"/>
                </a:solidFill>
                <a:latin typeface="Calibri" pitchFamily="34" charset="0"/>
              </a:rPr>
              <a:t>University of Michigan, Ann Arbor</a:t>
            </a:r>
          </a:p>
        </p:txBody>
      </p:sp>
      <p:sp>
        <p:nvSpPr>
          <p:cNvPr id="4" name="Slide Number Placeholder 3"/>
          <p:cNvSpPr>
            <a:spLocks noGrp="1"/>
          </p:cNvSpPr>
          <p:nvPr>
            <p:ph type="sldNum" sz="quarter" idx="12"/>
          </p:nvPr>
        </p:nvSpPr>
        <p:spPr/>
        <p:txBody>
          <a:bodyPr/>
          <a:lstStyle/>
          <a:p>
            <a:pPr>
              <a:defRPr/>
            </a:pPr>
            <a:fld id="{1C4269ED-722D-4400-BE31-CCC05C786F07}" type="slidenum">
              <a:rPr lang="en-IN"/>
              <a:pPr>
                <a:defRPr/>
              </a:pPr>
              <a:t>75</a:t>
            </a:fld>
            <a:endParaRPr lang="en-IN"/>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descr="ann arbor 9000.jpg"/>
          <p:cNvPicPr>
            <a:picLocks noChangeAspect="1"/>
          </p:cNvPicPr>
          <p:nvPr/>
        </p:nvPicPr>
        <p:blipFill>
          <a:blip r:embed="rId3" cstate="print"/>
          <a:srcRect l="22916" t="28737" r="27084" b="9369"/>
          <a:stretch>
            <a:fillRect/>
          </a:stretch>
        </p:blipFill>
        <p:spPr bwMode="auto">
          <a:xfrm>
            <a:off x="0" y="457200"/>
            <a:ext cx="9144000" cy="6400800"/>
          </a:xfrm>
          <a:prstGeom prst="rect">
            <a:avLst/>
          </a:prstGeom>
          <a:noFill/>
          <a:ln w="9525">
            <a:noFill/>
            <a:miter lim="800000"/>
            <a:headEnd/>
            <a:tailEnd/>
          </a:ln>
        </p:spPr>
      </p:pic>
      <p:sp>
        <p:nvSpPr>
          <p:cNvPr id="3" name="Freeform 2"/>
          <p:cNvSpPr/>
          <p:nvPr/>
        </p:nvSpPr>
        <p:spPr>
          <a:xfrm>
            <a:off x="1738313" y="2952750"/>
            <a:ext cx="3511550" cy="3894138"/>
          </a:xfrm>
          <a:custGeom>
            <a:avLst/>
            <a:gdLst>
              <a:gd name="connsiteX0" fmla="*/ 591844 w 870011"/>
              <a:gd name="connsiteY0" fmla="*/ 2959 h 956822"/>
              <a:gd name="connsiteX1" fmla="*/ 464598 w 870011"/>
              <a:gd name="connsiteY1" fmla="*/ 5919 h 956822"/>
              <a:gd name="connsiteX2" fmla="*/ 420210 w 870011"/>
              <a:gd name="connsiteY2" fmla="*/ 41429 h 956822"/>
              <a:gd name="connsiteX3" fmla="*/ 408373 w 870011"/>
              <a:gd name="connsiteY3" fmla="*/ 73981 h 956822"/>
              <a:gd name="connsiteX4" fmla="*/ 414291 w 870011"/>
              <a:gd name="connsiteY4" fmla="*/ 266330 h 956822"/>
              <a:gd name="connsiteX5" fmla="*/ 165716 w 870011"/>
              <a:gd name="connsiteY5" fmla="*/ 269289 h 956822"/>
              <a:gd name="connsiteX6" fmla="*/ 14796 w 870011"/>
              <a:gd name="connsiteY6" fmla="*/ 263371 h 956822"/>
              <a:gd name="connsiteX7" fmla="*/ 0 w 870011"/>
              <a:gd name="connsiteY7" fmla="*/ 500109 h 956822"/>
              <a:gd name="connsiteX8" fmla="*/ 11837 w 870011"/>
              <a:gd name="connsiteY8" fmla="*/ 736847 h 956822"/>
              <a:gd name="connsiteX9" fmla="*/ 171635 w 870011"/>
              <a:gd name="connsiteY9" fmla="*/ 736847 h 956822"/>
              <a:gd name="connsiteX10" fmla="*/ 174594 w 870011"/>
              <a:gd name="connsiteY10" fmla="*/ 881849 h 956822"/>
              <a:gd name="connsiteX11" fmla="*/ 408373 w 870011"/>
              <a:gd name="connsiteY11" fmla="*/ 872971 h 956822"/>
              <a:gd name="connsiteX12" fmla="*/ 408373 w 870011"/>
              <a:gd name="connsiteY12" fmla="*/ 748684 h 956822"/>
              <a:gd name="connsiteX13" fmla="*/ 544497 w 870011"/>
              <a:gd name="connsiteY13" fmla="*/ 745724 h 956822"/>
              <a:gd name="connsiteX14" fmla="*/ 538578 w 870011"/>
              <a:gd name="connsiteY14" fmla="*/ 665825 h 956822"/>
              <a:gd name="connsiteX15" fmla="*/ 544497 w 870011"/>
              <a:gd name="connsiteY15" fmla="*/ 627355 h 956822"/>
              <a:gd name="connsiteX16" fmla="*/ 606641 w 870011"/>
              <a:gd name="connsiteY16" fmla="*/ 594804 h 956822"/>
              <a:gd name="connsiteX17" fmla="*/ 642151 w 870011"/>
              <a:gd name="connsiteY17" fmla="*/ 550416 h 956822"/>
              <a:gd name="connsiteX18" fmla="*/ 633274 w 870011"/>
              <a:gd name="connsiteY18" fmla="*/ 390618 h 956822"/>
              <a:gd name="connsiteX19" fmla="*/ 633274 w 870011"/>
              <a:gd name="connsiteY19" fmla="*/ 358066 h 956822"/>
              <a:gd name="connsiteX20" fmla="*/ 627355 w 870011"/>
              <a:gd name="connsiteY20" fmla="*/ 322555 h 956822"/>
              <a:gd name="connsiteX21" fmla="*/ 689499 w 870011"/>
              <a:gd name="connsiteY21" fmla="*/ 319596 h 956822"/>
              <a:gd name="connsiteX22" fmla="*/ 689499 w 870011"/>
              <a:gd name="connsiteY22" fmla="*/ 260412 h 956822"/>
              <a:gd name="connsiteX23" fmla="*/ 846338 w 870011"/>
              <a:gd name="connsiteY23" fmla="*/ 260412 h 956822"/>
              <a:gd name="connsiteX24" fmla="*/ 870011 w 870011"/>
              <a:gd name="connsiteY24" fmla="*/ 216023 h 956822"/>
              <a:gd name="connsiteX25" fmla="*/ 855215 w 870011"/>
              <a:gd name="connsiteY25" fmla="*/ 147961 h 956822"/>
              <a:gd name="connsiteX26" fmla="*/ 810827 w 870011"/>
              <a:gd name="connsiteY26" fmla="*/ 65103 h 956822"/>
              <a:gd name="connsiteX27" fmla="*/ 790112 w 870011"/>
              <a:gd name="connsiteY27" fmla="*/ 17755 h 956822"/>
              <a:gd name="connsiteX28" fmla="*/ 710213 w 870011"/>
              <a:gd name="connsiteY28" fmla="*/ 0 h 956822"/>
              <a:gd name="connsiteX29" fmla="*/ 591844 w 870011"/>
              <a:gd name="connsiteY29" fmla="*/ 2959 h 956822"/>
              <a:gd name="connsiteX0" fmla="*/ 591844 w 870011"/>
              <a:gd name="connsiteY0" fmla="*/ 2959 h 1253638"/>
              <a:gd name="connsiteX1" fmla="*/ 464598 w 870011"/>
              <a:gd name="connsiteY1" fmla="*/ 5919 h 1253638"/>
              <a:gd name="connsiteX2" fmla="*/ 420210 w 870011"/>
              <a:gd name="connsiteY2" fmla="*/ 41429 h 1253638"/>
              <a:gd name="connsiteX3" fmla="*/ 408373 w 870011"/>
              <a:gd name="connsiteY3" fmla="*/ 73981 h 1253638"/>
              <a:gd name="connsiteX4" fmla="*/ 414291 w 870011"/>
              <a:gd name="connsiteY4" fmla="*/ 266330 h 1253638"/>
              <a:gd name="connsiteX5" fmla="*/ 165716 w 870011"/>
              <a:gd name="connsiteY5" fmla="*/ 269289 h 1253638"/>
              <a:gd name="connsiteX6" fmla="*/ 14796 w 870011"/>
              <a:gd name="connsiteY6" fmla="*/ 263371 h 1253638"/>
              <a:gd name="connsiteX7" fmla="*/ 0 w 870011"/>
              <a:gd name="connsiteY7" fmla="*/ 500109 h 1253638"/>
              <a:gd name="connsiteX8" fmla="*/ 11837 w 870011"/>
              <a:gd name="connsiteY8" fmla="*/ 736847 h 1253638"/>
              <a:gd name="connsiteX9" fmla="*/ 196291 w 870011"/>
              <a:gd name="connsiteY9" fmla="*/ 1205304 h 1253638"/>
              <a:gd name="connsiteX10" fmla="*/ 174594 w 870011"/>
              <a:gd name="connsiteY10" fmla="*/ 881849 h 1253638"/>
              <a:gd name="connsiteX11" fmla="*/ 408373 w 870011"/>
              <a:gd name="connsiteY11" fmla="*/ 872971 h 1253638"/>
              <a:gd name="connsiteX12" fmla="*/ 408373 w 870011"/>
              <a:gd name="connsiteY12" fmla="*/ 748684 h 1253638"/>
              <a:gd name="connsiteX13" fmla="*/ 544497 w 870011"/>
              <a:gd name="connsiteY13" fmla="*/ 745724 h 1253638"/>
              <a:gd name="connsiteX14" fmla="*/ 538578 w 870011"/>
              <a:gd name="connsiteY14" fmla="*/ 665825 h 1253638"/>
              <a:gd name="connsiteX15" fmla="*/ 544497 w 870011"/>
              <a:gd name="connsiteY15" fmla="*/ 627355 h 1253638"/>
              <a:gd name="connsiteX16" fmla="*/ 606641 w 870011"/>
              <a:gd name="connsiteY16" fmla="*/ 594804 h 1253638"/>
              <a:gd name="connsiteX17" fmla="*/ 642151 w 870011"/>
              <a:gd name="connsiteY17" fmla="*/ 550416 h 1253638"/>
              <a:gd name="connsiteX18" fmla="*/ 633274 w 870011"/>
              <a:gd name="connsiteY18" fmla="*/ 390618 h 1253638"/>
              <a:gd name="connsiteX19" fmla="*/ 633274 w 870011"/>
              <a:gd name="connsiteY19" fmla="*/ 358066 h 1253638"/>
              <a:gd name="connsiteX20" fmla="*/ 627355 w 870011"/>
              <a:gd name="connsiteY20" fmla="*/ 322555 h 1253638"/>
              <a:gd name="connsiteX21" fmla="*/ 689499 w 870011"/>
              <a:gd name="connsiteY21" fmla="*/ 319596 h 1253638"/>
              <a:gd name="connsiteX22" fmla="*/ 689499 w 870011"/>
              <a:gd name="connsiteY22" fmla="*/ 260412 h 1253638"/>
              <a:gd name="connsiteX23" fmla="*/ 846338 w 870011"/>
              <a:gd name="connsiteY23" fmla="*/ 260412 h 1253638"/>
              <a:gd name="connsiteX24" fmla="*/ 870011 w 870011"/>
              <a:gd name="connsiteY24" fmla="*/ 216023 h 1253638"/>
              <a:gd name="connsiteX25" fmla="*/ 855215 w 870011"/>
              <a:gd name="connsiteY25" fmla="*/ 147961 h 1253638"/>
              <a:gd name="connsiteX26" fmla="*/ 810827 w 870011"/>
              <a:gd name="connsiteY26" fmla="*/ 65103 h 1253638"/>
              <a:gd name="connsiteX27" fmla="*/ 790112 w 870011"/>
              <a:gd name="connsiteY27" fmla="*/ 17755 h 1253638"/>
              <a:gd name="connsiteX28" fmla="*/ 710213 w 870011"/>
              <a:gd name="connsiteY28" fmla="*/ 0 h 1253638"/>
              <a:gd name="connsiteX29" fmla="*/ 591844 w 870011"/>
              <a:gd name="connsiteY29" fmla="*/ 2959 h 1253638"/>
              <a:gd name="connsiteX0" fmla="*/ 826367 w 1104534"/>
              <a:gd name="connsiteY0" fmla="*/ 2959 h 1260269"/>
              <a:gd name="connsiteX1" fmla="*/ 699121 w 1104534"/>
              <a:gd name="connsiteY1" fmla="*/ 5919 h 1260269"/>
              <a:gd name="connsiteX2" fmla="*/ 654733 w 1104534"/>
              <a:gd name="connsiteY2" fmla="*/ 41429 h 1260269"/>
              <a:gd name="connsiteX3" fmla="*/ 642896 w 1104534"/>
              <a:gd name="connsiteY3" fmla="*/ 73981 h 1260269"/>
              <a:gd name="connsiteX4" fmla="*/ 648814 w 1104534"/>
              <a:gd name="connsiteY4" fmla="*/ 266330 h 1260269"/>
              <a:gd name="connsiteX5" fmla="*/ 400239 w 1104534"/>
              <a:gd name="connsiteY5" fmla="*/ 269289 h 1260269"/>
              <a:gd name="connsiteX6" fmla="*/ 249319 w 1104534"/>
              <a:gd name="connsiteY6" fmla="*/ 263371 h 1260269"/>
              <a:gd name="connsiteX7" fmla="*/ 234523 w 1104534"/>
              <a:gd name="connsiteY7" fmla="*/ 500109 h 1260269"/>
              <a:gd name="connsiteX8" fmla="*/ 246360 w 1104534"/>
              <a:gd name="connsiteY8" fmla="*/ 736847 h 1260269"/>
              <a:gd name="connsiteX9" fmla="*/ 98 w 1104534"/>
              <a:gd name="connsiteY9" fmla="*/ 1260269 h 1260269"/>
              <a:gd name="connsiteX10" fmla="*/ 430814 w 1104534"/>
              <a:gd name="connsiteY10" fmla="*/ 1205304 h 1260269"/>
              <a:gd name="connsiteX11" fmla="*/ 409117 w 1104534"/>
              <a:gd name="connsiteY11" fmla="*/ 881849 h 1260269"/>
              <a:gd name="connsiteX12" fmla="*/ 642896 w 1104534"/>
              <a:gd name="connsiteY12" fmla="*/ 872971 h 1260269"/>
              <a:gd name="connsiteX13" fmla="*/ 642896 w 1104534"/>
              <a:gd name="connsiteY13" fmla="*/ 748684 h 1260269"/>
              <a:gd name="connsiteX14" fmla="*/ 779020 w 1104534"/>
              <a:gd name="connsiteY14" fmla="*/ 745724 h 1260269"/>
              <a:gd name="connsiteX15" fmla="*/ 773101 w 1104534"/>
              <a:gd name="connsiteY15" fmla="*/ 665825 h 1260269"/>
              <a:gd name="connsiteX16" fmla="*/ 779020 w 1104534"/>
              <a:gd name="connsiteY16" fmla="*/ 627355 h 1260269"/>
              <a:gd name="connsiteX17" fmla="*/ 841164 w 1104534"/>
              <a:gd name="connsiteY17" fmla="*/ 594804 h 1260269"/>
              <a:gd name="connsiteX18" fmla="*/ 876674 w 1104534"/>
              <a:gd name="connsiteY18" fmla="*/ 550416 h 1260269"/>
              <a:gd name="connsiteX19" fmla="*/ 867797 w 1104534"/>
              <a:gd name="connsiteY19" fmla="*/ 390618 h 1260269"/>
              <a:gd name="connsiteX20" fmla="*/ 867797 w 1104534"/>
              <a:gd name="connsiteY20" fmla="*/ 358066 h 1260269"/>
              <a:gd name="connsiteX21" fmla="*/ 861878 w 1104534"/>
              <a:gd name="connsiteY21" fmla="*/ 322555 h 1260269"/>
              <a:gd name="connsiteX22" fmla="*/ 924022 w 1104534"/>
              <a:gd name="connsiteY22" fmla="*/ 319596 h 1260269"/>
              <a:gd name="connsiteX23" fmla="*/ 924022 w 1104534"/>
              <a:gd name="connsiteY23" fmla="*/ 260412 h 1260269"/>
              <a:gd name="connsiteX24" fmla="*/ 1080861 w 1104534"/>
              <a:gd name="connsiteY24" fmla="*/ 260412 h 1260269"/>
              <a:gd name="connsiteX25" fmla="*/ 1104534 w 1104534"/>
              <a:gd name="connsiteY25" fmla="*/ 216023 h 1260269"/>
              <a:gd name="connsiteX26" fmla="*/ 1089738 w 1104534"/>
              <a:gd name="connsiteY26" fmla="*/ 147961 h 1260269"/>
              <a:gd name="connsiteX27" fmla="*/ 1045350 w 1104534"/>
              <a:gd name="connsiteY27" fmla="*/ 65103 h 1260269"/>
              <a:gd name="connsiteX28" fmla="*/ 1024635 w 1104534"/>
              <a:gd name="connsiteY28" fmla="*/ 17755 h 1260269"/>
              <a:gd name="connsiteX29" fmla="*/ 944736 w 1104534"/>
              <a:gd name="connsiteY29" fmla="*/ 0 h 1260269"/>
              <a:gd name="connsiteX30" fmla="*/ 826367 w 1104534"/>
              <a:gd name="connsiteY30" fmla="*/ 2959 h 1260269"/>
              <a:gd name="connsiteX0" fmla="*/ 857884 w 1136051"/>
              <a:gd name="connsiteY0" fmla="*/ 2959 h 1260269"/>
              <a:gd name="connsiteX1" fmla="*/ 730638 w 1136051"/>
              <a:gd name="connsiteY1" fmla="*/ 5919 h 1260269"/>
              <a:gd name="connsiteX2" fmla="*/ 686250 w 1136051"/>
              <a:gd name="connsiteY2" fmla="*/ 41429 h 1260269"/>
              <a:gd name="connsiteX3" fmla="*/ 674413 w 1136051"/>
              <a:gd name="connsiteY3" fmla="*/ 73981 h 1260269"/>
              <a:gd name="connsiteX4" fmla="*/ 680331 w 1136051"/>
              <a:gd name="connsiteY4" fmla="*/ 266330 h 1260269"/>
              <a:gd name="connsiteX5" fmla="*/ 431756 w 1136051"/>
              <a:gd name="connsiteY5" fmla="*/ 269289 h 1260269"/>
              <a:gd name="connsiteX6" fmla="*/ 280836 w 1136051"/>
              <a:gd name="connsiteY6" fmla="*/ 263371 h 1260269"/>
              <a:gd name="connsiteX7" fmla="*/ 266040 w 1136051"/>
              <a:gd name="connsiteY7" fmla="*/ 500109 h 1260269"/>
              <a:gd name="connsiteX8" fmla="*/ 277877 w 1136051"/>
              <a:gd name="connsiteY8" fmla="*/ 736847 h 1260269"/>
              <a:gd name="connsiteX9" fmla="*/ 272642 w 1136051"/>
              <a:gd name="connsiteY9" fmla="*/ 813702 h 1260269"/>
              <a:gd name="connsiteX10" fmla="*/ 31615 w 1136051"/>
              <a:gd name="connsiteY10" fmla="*/ 1260269 h 1260269"/>
              <a:gd name="connsiteX11" fmla="*/ 462331 w 1136051"/>
              <a:gd name="connsiteY11" fmla="*/ 1205304 h 1260269"/>
              <a:gd name="connsiteX12" fmla="*/ 440634 w 1136051"/>
              <a:gd name="connsiteY12" fmla="*/ 881849 h 1260269"/>
              <a:gd name="connsiteX13" fmla="*/ 674413 w 1136051"/>
              <a:gd name="connsiteY13" fmla="*/ 872971 h 1260269"/>
              <a:gd name="connsiteX14" fmla="*/ 674413 w 1136051"/>
              <a:gd name="connsiteY14" fmla="*/ 748684 h 1260269"/>
              <a:gd name="connsiteX15" fmla="*/ 810537 w 1136051"/>
              <a:gd name="connsiteY15" fmla="*/ 745724 h 1260269"/>
              <a:gd name="connsiteX16" fmla="*/ 804618 w 1136051"/>
              <a:gd name="connsiteY16" fmla="*/ 665825 h 1260269"/>
              <a:gd name="connsiteX17" fmla="*/ 810537 w 1136051"/>
              <a:gd name="connsiteY17" fmla="*/ 627355 h 1260269"/>
              <a:gd name="connsiteX18" fmla="*/ 872681 w 1136051"/>
              <a:gd name="connsiteY18" fmla="*/ 594804 h 1260269"/>
              <a:gd name="connsiteX19" fmla="*/ 908191 w 1136051"/>
              <a:gd name="connsiteY19" fmla="*/ 550416 h 1260269"/>
              <a:gd name="connsiteX20" fmla="*/ 899314 w 1136051"/>
              <a:gd name="connsiteY20" fmla="*/ 390618 h 1260269"/>
              <a:gd name="connsiteX21" fmla="*/ 899314 w 1136051"/>
              <a:gd name="connsiteY21" fmla="*/ 358066 h 1260269"/>
              <a:gd name="connsiteX22" fmla="*/ 893395 w 1136051"/>
              <a:gd name="connsiteY22" fmla="*/ 322555 h 1260269"/>
              <a:gd name="connsiteX23" fmla="*/ 955539 w 1136051"/>
              <a:gd name="connsiteY23" fmla="*/ 319596 h 1260269"/>
              <a:gd name="connsiteX24" fmla="*/ 955539 w 1136051"/>
              <a:gd name="connsiteY24" fmla="*/ 260412 h 1260269"/>
              <a:gd name="connsiteX25" fmla="*/ 1112378 w 1136051"/>
              <a:gd name="connsiteY25" fmla="*/ 260412 h 1260269"/>
              <a:gd name="connsiteX26" fmla="*/ 1136051 w 1136051"/>
              <a:gd name="connsiteY26" fmla="*/ 216023 h 1260269"/>
              <a:gd name="connsiteX27" fmla="*/ 1121255 w 1136051"/>
              <a:gd name="connsiteY27" fmla="*/ 147961 h 1260269"/>
              <a:gd name="connsiteX28" fmla="*/ 1076867 w 1136051"/>
              <a:gd name="connsiteY28" fmla="*/ 65103 h 1260269"/>
              <a:gd name="connsiteX29" fmla="*/ 1056152 w 1136051"/>
              <a:gd name="connsiteY29" fmla="*/ 17755 h 1260269"/>
              <a:gd name="connsiteX30" fmla="*/ 976253 w 1136051"/>
              <a:gd name="connsiteY30" fmla="*/ 0 h 1260269"/>
              <a:gd name="connsiteX31" fmla="*/ 857884 w 1136051"/>
              <a:gd name="connsiteY31" fmla="*/ 2959 h 1260269"/>
              <a:gd name="connsiteX0" fmla="*/ 857884 w 1136051"/>
              <a:gd name="connsiteY0" fmla="*/ 2959 h 1260269"/>
              <a:gd name="connsiteX1" fmla="*/ 730638 w 1136051"/>
              <a:gd name="connsiteY1" fmla="*/ 5919 h 1260269"/>
              <a:gd name="connsiteX2" fmla="*/ 686250 w 1136051"/>
              <a:gd name="connsiteY2" fmla="*/ 41429 h 1260269"/>
              <a:gd name="connsiteX3" fmla="*/ 674413 w 1136051"/>
              <a:gd name="connsiteY3" fmla="*/ 73981 h 1260269"/>
              <a:gd name="connsiteX4" fmla="*/ 680331 w 1136051"/>
              <a:gd name="connsiteY4" fmla="*/ 266330 h 1260269"/>
              <a:gd name="connsiteX5" fmla="*/ 431756 w 1136051"/>
              <a:gd name="connsiteY5" fmla="*/ 269289 h 1260269"/>
              <a:gd name="connsiteX6" fmla="*/ 280836 w 1136051"/>
              <a:gd name="connsiteY6" fmla="*/ 263371 h 1260269"/>
              <a:gd name="connsiteX7" fmla="*/ 266040 w 1136051"/>
              <a:gd name="connsiteY7" fmla="*/ 500109 h 1260269"/>
              <a:gd name="connsiteX8" fmla="*/ 277877 w 1136051"/>
              <a:gd name="connsiteY8" fmla="*/ 736847 h 1260269"/>
              <a:gd name="connsiteX9" fmla="*/ 75397 w 1136051"/>
              <a:gd name="connsiteY9" fmla="*/ 1060258 h 1260269"/>
              <a:gd name="connsiteX10" fmla="*/ 31615 w 1136051"/>
              <a:gd name="connsiteY10" fmla="*/ 1260269 h 1260269"/>
              <a:gd name="connsiteX11" fmla="*/ 462331 w 1136051"/>
              <a:gd name="connsiteY11" fmla="*/ 1205304 h 1260269"/>
              <a:gd name="connsiteX12" fmla="*/ 440634 w 1136051"/>
              <a:gd name="connsiteY12" fmla="*/ 881849 h 1260269"/>
              <a:gd name="connsiteX13" fmla="*/ 674413 w 1136051"/>
              <a:gd name="connsiteY13" fmla="*/ 872971 h 1260269"/>
              <a:gd name="connsiteX14" fmla="*/ 674413 w 1136051"/>
              <a:gd name="connsiteY14" fmla="*/ 748684 h 1260269"/>
              <a:gd name="connsiteX15" fmla="*/ 810537 w 1136051"/>
              <a:gd name="connsiteY15" fmla="*/ 745724 h 1260269"/>
              <a:gd name="connsiteX16" fmla="*/ 804618 w 1136051"/>
              <a:gd name="connsiteY16" fmla="*/ 665825 h 1260269"/>
              <a:gd name="connsiteX17" fmla="*/ 810537 w 1136051"/>
              <a:gd name="connsiteY17" fmla="*/ 627355 h 1260269"/>
              <a:gd name="connsiteX18" fmla="*/ 872681 w 1136051"/>
              <a:gd name="connsiteY18" fmla="*/ 594804 h 1260269"/>
              <a:gd name="connsiteX19" fmla="*/ 908191 w 1136051"/>
              <a:gd name="connsiteY19" fmla="*/ 550416 h 1260269"/>
              <a:gd name="connsiteX20" fmla="*/ 899314 w 1136051"/>
              <a:gd name="connsiteY20" fmla="*/ 390618 h 1260269"/>
              <a:gd name="connsiteX21" fmla="*/ 899314 w 1136051"/>
              <a:gd name="connsiteY21" fmla="*/ 358066 h 1260269"/>
              <a:gd name="connsiteX22" fmla="*/ 893395 w 1136051"/>
              <a:gd name="connsiteY22" fmla="*/ 322555 h 1260269"/>
              <a:gd name="connsiteX23" fmla="*/ 955539 w 1136051"/>
              <a:gd name="connsiteY23" fmla="*/ 319596 h 1260269"/>
              <a:gd name="connsiteX24" fmla="*/ 955539 w 1136051"/>
              <a:gd name="connsiteY24" fmla="*/ 260412 h 1260269"/>
              <a:gd name="connsiteX25" fmla="*/ 1112378 w 1136051"/>
              <a:gd name="connsiteY25" fmla="*/ 260412 h 1260269"/>
              <a:gd name="connsiteX26" fmla="*/ 1136051 w 1136051"/>
              <a:gd name="connsiteY26" fmla="*/ 216023 h 1260269"/>
              <a:gd name="connsiteX27" fmla="*/ 1121255 w 1136051"/>
              <a:gd name="connsiteY27" fmla="*/ 147961 h 1260269"/>
              <a:gd name="connsiteX28" fmla="*/ 1076867 w 1136051"/>
              <a:gd name="connsiteY28" fmla="*/ 65103 h 1260269"/>
              <a:gd name="connsiteX29" fmla="*/ 1056152 w 1136051"/>
              <a:gd name="connsiteY29" fmla="*/ 17755 h 1260269"/>
              <a:gd name="connsiteX30" fmla="*/ 976253 w 1136051"/>
              <a:gd name="connsiteY30" fmla="*/ 0 h 1260269"/>
              <a:gd name="connsiteX31" fmla="*/ 857884 w 1136051"/>
              <a:gd name="connsiteY31" fmla="*/ 2959 h 1260269"/>
              <a:gd name="connsiteX0" fmla="*/ 857884 w 1136051"/>
              <a:gd name="connsiteY0" fmla="*/ 2959 h 1260269"/>
              <a:gd name="connsiteX1" fmla="*/ 730638 w 1136051"/>
              <a:gd name="connsiteY1" fmla="*/ 5919 h 1260269"/>
              <a:gd name="connsiteX2" fmla="*/ 686250 w 1136051"/>
              <a:gd name="connsiteY2" fmla="*/ 41429 h 1260269"/>
              <a:gd name="connsiteX3" fmla="*/ 674413 w 1136051"/>
              <a:gd name="connsiteY3" fmla="*/ 73981 h 1260269"/>
              <a:gd name="connsiteX4" fmla="*/ 680331 w 1136051"/>
              <a:gd name="connsiteY4" fmla="*/ 266330 h 1260269"/>
              <a:gd name="connsiteX5" fmla="*/ 431756 w 1136051"/>
              <a:gd name="connsiteY5" fmla="*/ 269289 h 1260269"/>
              <a:gd name="connsiteX6" fmla="*/ 280836 w 1136051"/>
              <a:gd name="connsiteY6" fmla="*/ 263371 h 1260269"/>
              <a:gd name="connsiteX7" fmla="*/ 266040 w 1136051"/>
              <a:gd name="connsiteY7" fmla="*/ 500109 h 1260269"/>
              <a:gd name="connsiteX8" fmla="*/ 277877 w 1136051"/>
              <a:gd name="connsiteY8" fmla="*/ 736847 h 1260269"/>
              <a:gd name="connsiteX9" fmla="*/ 278172 w 1136051"/>
              <a:gd name="connsiteY9" fmla="*/ 915090 h 1260269"/>
              <a:gd name="connsiteX10" fmla="*/ 75397 w 1136051"/>
              <a:gd name="connsiteY10" fmla="*/ 1060258 h 1260269"/>
              <a:gd name="connsiteX11" fmla="*/ 31615 w 1136051"/>
              <a:gd name="connsiteY11" fmla="*/ 1260269 h 1260269"/>
              <a:gd name="connsiteX12" fmla="*/ 462331 w 1136051"/>
              <a:gd name="connsiteY12" fmla="*/ 1205304 h 1260269"/>
              <a:gd name="connsiteX13" fmla="*/ 440634 w 1136051"/>
              <a:gd name="connsiteY13" fmla="*/ 881849 h 1260269"/>
              <a:gd name="connsiteX14" fmla="*/ 674413 w 1136051"/>
              <a:gd name="connsiteY14" fmla="*/ 872971 h 1260269"/>
              <a:gd name="connsiteX15" fmla="*/ 674413 w 1136051"/>
              <a:gd name="connsiteY15" fmla="*/ 748684 h 1260269"/>
              <a:gd name="connsiteX16" fmla="*/ 810537 w 1136051"/>
              <a:gd name="connsiteY16" fmla="*/ 745724 h 1260269"/>
              <a:gd name="connsiteX17" fmla="*/ 804618 w 1136051"/>
              <a:gd name="connsiteY17" fmla="*/ 665825 h 1260269"/>
              <a:gd name="connsiteX18" fmla="*/ 810537 w 1136051"/>
              <a:gd name="connsiteY18" fmla="*/ 627355 h 1260269"/>
              <a:gd name="connsiteX19" fmla="*/ 872681 w 1136051"/>
              <a:gd name="connsiteY19" fmla="*/ 594804 h 1260269"/>
              <a:gd name="connsiteX20" fmla="*/ 908191 w 1136051"/>
              <a:gd name="connsiteY20" fmla="*/ 550416 h 1260269"/>
              <a:gd name="connsiteX21" fmla="*/ 899314 w 1136051"/>
              <a:gd name="connsiteY21" fmla="*/ 390618 h 1260269"/>
              <a:gd name="connsiteX22" fmla="*/ 899314 w 1136051"/>
              <a:gd name="connsiteY22" fmla="*/ 358066 h 1260269"/>
              <a:gd name="connsiteX23" fmla="*/ 893395 w 1136051"/>
              <a:gd name="connsiteY23" fmla="*/ 322555 h 1260269"/>
              <a:gd name="connsiteX24" fmla="*/ 955539 w 1136051"/>
              <a:gd name="connsiteY24" fmla="*/ 319596 h 1260269"/>
              <a:gd name="connsiteX25" fmla="*/ 955539 w 1136051"/>
              <a:gd name="connsiteY25" fmla="*/ 260412 h 1260269"/>
              <a:gd name="connsiteX26" fmla="*/ 1112378 w 1136051"/>
              <a:gd name="connsiteY26" fmla="*/ 260412 h 1260269"/>
              <a:gd name="connsiteX27" fmla="*/ 1136051 w 1136051"/>
              <a:gd name="connsiteY27" fmla="*/ 216023 h 1260269"/>
              <a:gd name="connsiteX28" fmla="*/ 1121255 w 1136051"/>
              <a:gd name="connsiteY28" fmla="*/ 147961 h 1260269"/>
              <a:gd name="connsiteX29" fmla="*/ 1076867 w 1136051"/>
              <a:gd name="connsiteY29" fmla="*/ 65103 h 1260269"/>
              <a:gd name="connsiteX30" fmla="*/ 1056152 w 1136051"/>
              <a:gd name="connsiteY30" fmla="*/ 17755 h 1260269"/>
              <a:gd name="connsiteX31" fmla="*/ 976253 w 1136051"/>
              <a:gd name="connsiteY31" fmla="*/ 0 h 1260269"/>
              <a:gd name="connsiteX32" fmla="*/ 857884 w 1136051"/>
              <a:gd name="connsiteY32" fmla="*/ 2959 h 126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36051" h="1260269">
                <a:moveTo>
                  <a:pt x="857884" y="2959"/>
                </a:moveTo>
                <a:lnTo>
                  <a:pt x="730638" y="5919"/>
                </a:lnTo>
                <a:lnTo>
                  <a:pt x="686250" y="41429"/>
                </a:lnTo>
                <a:lnTo>
                  <a:pt x="674413" y="73981"/>
                </a:lnTo>
                <a:lnTo>
                  <a:pt x="680331" y="266330"/>
                </a:lnTo>
                <a:lnTo>
                  <a:pt x="431756" y="269289"/>
                </a:lnTo>
                <a:lnTo>
                  <a:pt x="280836" y="263371"/>
                </a:lnTo>
                <a:lnTo>
                  <a:pt x="266040" y="500109"/>
                </a:lnTo>
                <a:lnTo>
                  <a:pt x="277877" y="736847"/>
                </a:lnTo>
                <a:cubicBezTo>
                  <a:pt x="279899" y="777245"/>
                  <a:pt x="311919" y="861188"/>
                  <a:pt x="278172" y="915090"/>
                </a:cubicBezTo>
                <a:cubicBezTo>
                  <a:pt x="244425" y="968992"/>
                  <a:pt x="116490" y="1002728"/>
                  <a:pt x="75397" y="1060258"/>
                </a:cubicBezTo>
                <a:cubicBezTo>
                  <a:pt x="34304" y="1117788"/>
                  <a:pt x="0" y="1182674"/>
                  <a:pt x="31615" y="1260269"/>
                </a:cubicBezTo>
                <a:lnTo>
                  <a:pt x="462331" y="1205304"/>
                </a:lnTo>
                <a:cubicBezTo>
                  <a:pt x="463317" y="1253638"/>
                  <a:pt x="439648" y="833515"/>
                  <a:pt x="440634" y="881849"/>
                </a:cubicBezTo>
                <a:cubicBezTo>
                  <a:pt x="676386" y="878864"/>
                  <a:pt x="674413" y="956822"/>
                  <a:pt x="674413" y="872971"/>
                </a:cubicBezTo>
                <a:lnTo>
                  <a:pt x="674413" y="748684"/>
                </a:lnTo>
                <a:lnTo>
                  <a:pt x="810537" y="745724"/>
                </a:lnTo>
                <a:lnTo>
                  <a:pt x="804618" y="665825"/>
                </a:lnTo>
                <a:lnTo>
                  <a:pt x="810537" y="627355"/>
                </a:lnTo>
                <a:lnTo>
                  <a:pt x="872681" y="594804"/>
                </a:lnTo>
                <a:lnTo>
                  <a:pt x="908191" y="550416"/>
                </a:lnTo>
                <a:lnTo>
                  <a:pt x="899314" y="390618"/>
                </a:lnTo>
                <a:lnTo>
                  <a:pt x="899314" y="358066"/>
                </a:lnTo>
                <a:lnTo>
                  <a:pt x="893395" y="322555"/>
                </a:lnTo>
                <a:lnTo>
                  <a:pt x="955539" y="319596"/>
                </a:lnTo>
                <a:lnTo>
                  <a:pt x="955539" y="260412"/>
                </a:lnTo>
                <a:lnTo>
                  <a:pt x="1112378" y="260412"/>
                </a:lnTo>
                <a:lnTo>
                  <a:pt x="1136051" y="216023"/>
                </a:lnTo>
                <a:lnTo>
                  <a:pt x="1121255" y="147961"/>
                </a:lnTo>
                <a:lnTo>
                  <a:pt x="1076867" y="65103"/>
                </a:lnTo>
                <a:lnTo>
                  <a:pt x="1056152" y="17755"/>
                </a:lnTo>
                <a:lnTo>
                  <a:pt x="976253" y="0"/>
                </a:lnTo>
                <a:lnTo>
                  <a:pt x="857884" y="2959"/>
                </a:lnTo>
                <a:close/>
              </a:path>
            </a:pathLst>
          </a:custGeom>
          <a:solidFill>
            <a:srgbClr val="C0504D">
              <a:alpha val="25098"/>
            </a:srgbClr>
          </a:solid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5"/>
          <p:cNvSpPr/>
          <p:nvPr/>
        </p:nvSpPr>
        <p:spPr>
          <a:xfrm>
            <a:off x="5340350" y="1144588"/>
            <a:ext cx="1966913" cy="1350962"/>
          </a:xfrm>
          <a:custGeom>
            <a:avLst/>
            <a:gdLst>
              <a:gd name="connsiteX0" fmla="*/ 1657885 w 1965533"/>
              <a:gd name="connsiteY0" fmla="*/ 170916 h 1350236"/>
              <a:gd name="connsiteX1" fmla="*/ 794759 w 1965533"/>
              <a:gd name="connsiteY1" fmla="*/ 170916 h 1350236"/>
              <a:gd name="connsiteX2" fmla="*/ 726393 w 1965533"/>
              <a:gd name="connsiteY2" fmla="*/ 0 h 1350236"/>
              <a:gd name="connsiteX3" fmla="*/ 299103 w 1965533"/>
              <a:gd name="connsiteY3" fmla="*/ 42729 h 1350236"/>
              <a:gd name="connsiteX4" fmla="*/ 51275 w 1965533"/>
              <a:gd name="connsiteY4" fmla="*/ 128187 h 1350236"/>
              <a:gd name="connsiteX5" fmla="*/ 0 w 1965533"/>
              <a:gd name="connsiteY5" fmla="*/ 273466 h 1350236"/>
              <a:gd name="connsiteX6" fmla="*/ 256374 w 1965533"/>
              <a:gd name="connsiteY6" fmla="*/ 376015 h 1350236"/>
              <a:gd name="connsiteX7" fmla="*/ 307649 w 1965533"/>
              <a:gd name="connsiteY7" fmla="*/ 487111 h 1350236"/>
              <a:gd name="connsiteX8" fmla="*/ 512748 w 1965533"/>
              <a:gd name="connsiteY8" fmla="*/ 376015 h 1350236"/>
              <a:gd name="connsiteX9" fmla="*/ 786214 w 1965533"/>
              <a:gd name="connsiteY9" fmla="*/ 418744 h 1350236"/>
              <a:gd name="connsiteX10" fmla="*/ 820397 w 1965533"/>
              <a:gd name="connsiteY10" fmla="*/ 820397 h 1350236"/>
              <a:gd name="connsiteX11" fmla="*/ 820397 w 1965533"/>
              <a:gd name="connsiteY11" fmla="*/ 897309 h 1350236"/>
              <a:gd name="connsiteX12" fmla="*/ 717847 w 1965533"/>
              <a:gd name="connsiteY12" fmla="*/ 1051133 h 1350236"/>
              <a:gd name="connsiteX13" fmla="*/ 777668 w 1965533"/>
              <a:gd name="connsiteY13" fmla="*/ 1350236 h 1350236"/>
              <a:gd name="connsiteX14" fmla="*/ 1580972 w 1965533"/>
              <a:gd name="connsiteY14" fmla="*/ 1316053 h 1350236"/>
              <a:gd name="connsiteX15" fmla="*/ 1589518 w 1965533"/>
              <a:gd name="connsiteY15" fmla="*/ 880217 h 1350236"/>
              <a:gd name="connsiteX16" fmla="*/ 1709159 w 1965533"/>
              <a:gd name="connsiteY16" fmla="*/ 769122 h 1350236"/>
              <a:gd name="connsiteX17" fmla="*/ 1743343 w 1965533"/>
              <a:gd name="connsiteY17" fmla="*/ 615298 h 1350236"/>
              <a:gd name="connsiteX18" fmla="*/ 1666430 w 1965533"/>
              <a:gd name="connsiteY18" fmla="*/ 495657 h 1350236"/>
              <a:gd name="connsiteX19" fmla="*/ 1666430 w 1965533"/>
              <a:gd name="connsiteY19" fmla="*/ 418744 h 1350236"/>
              <a:gd name="connsiteX20" fmla="*/ 1965533 w 1965533"/>
              <a:gd name="connsiteY20" fmla="*/ 410199 h 1350236"/>
              <a:gd name="connsiteX21" fmla="*/ 1956987 w 1965533"/>
              <a:gd name="connsiteY21" fmla="*/ 153825 h 1350236"/>
              <a:gd name="connsiteX22" fmla="*/ 1657885 w 1965533"/>
              <a:gd name="connsiteY22" fmla="*/ 170916 h 135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65533" h="1350236">
                <a:moveTo>
                  <a:pt x="1657885" y="170916"/>
                </a:moveTo>
                <a:lnTo>
                  <a:pt x="794759" y="170916"/>
                </a:lnTo>
                <a:lnTo>
                  <a:pt x="726393" y="0"/>
                </a:lnTo>
                <a:lnTo>
                  <a:pt x="299103" y="42729"/>
                </a:lnTo>
                <a:lnTo>
                  <a:pt x="51275" y="128187"/>
                </a:lnTo>
                <a:lnTo>
                  <a:pt x="0" y="273466"/>
                </a:lnTo>
                <a:lnTo>
                  <a:pt x="256374" y="376015"/>
                </a:lnTo>
                <a:lnTo>
                  <a:pt x="307649" y="487111"/>
                </a:lnTo>
                <a:lnTo>
                  <a:pt x="512748" y="376015"/>
                </a:lnTo>
                <a:lnTo>
                  <a:pt x="786214" y="418744"/>
                </a:lnTo>
                <a:lnTo>
                  <a:pt x="820397" y="820397"/>
                </a:lnTo>
                <a:lnTo>
                  <a:pt x="820397" y="897309"/>
                </a:lnTo>
                <a:cubicBezTo>
                  <a:pt x="724908" y="1053564"/>
                  <a:pt x="786484" y="1051133"/>
                  <a:pt x="717847" y="1051133"/>
                </a:cubicBezTo>
                <a:lnTo>
                  <a:pt x="777668" y="1350236"/>
                </a:lnTo>
                <a:lnTo>
                  <a:pt x="1580972" y="1316053"/>
                </a:lnTo>
                <a:lnTo>
                  <a:pt x="1589518" y="880217"/>
                </a:lnTo>
                <a:lnTo>
                  <a:pt x="1709159" y="769122"/>
                </a:lnTo>
                <a:lnTo>
                  <a:pt x="1743343" y="615298"/>
                </a:lnTo>
                <a:lnTo>
                  <a:pt x="1666430" y="495657"/>
                </a:lnTo>
                <a:lnTo>
                  <a:pt x="1666430" y="418744"/>
                </a:lnTo>
                <a:lnTo>
                  <a:pt x="1965533" y="410199"/>
                </a:lnTo>
                <a:lnTo>
                  <a:pt x="1956987" y="153825"/>
                </a:lnTo>
                <a:lnTo>
                  <a:pt x="1657885" y="170916"/>
                </a:lnTo>
                <a:close/>
              </a:path>
            </a:pathLst>
          </a:custGeom>
          <a:solidFill>
            <a:srgbClr val="FF0000">
              <a:alpha val="25098"/>
            </a:srgbClr>
          </a:solidFill>
          <a:ln>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684" name="TextBox 9"/>
          <p:cNvSpPr txBox="1">
            <a:spLocks noChangeArrowheads="1"/>
          </p:cNvSpPr>
          <p:nvPr/>
        </p:nvSpPr>
        <p:spPr bwMode="auto">
          <a:xfrm>
            <a:off x="0" y="0"/>
            <a:ext cx="4721225" cy="461963"/>
          </a:xfrm>
          <a:prstGeom prst="rect">
            <a:avLst/>
          </a:prstGeom>
          <a:noFill/>
          <a:ln w="9525">
            <a:noFill/>
            <a:miter lim="800000"/>
            <a:headEnd/>
            <a:tailEnd/>
          </a:ln>
        </p:spPr>
        <p:txBody>
          <a:bodyPr wrap="none">
            <a:spAutoFit/>
          </a:bodyPr>
          <a:lstStyle/>
          <a:p>
            <a:pPr marL="457200" indent="-457200"/>
            <a:r>
              <a:rPr lang="en-US" sz="2400">
                <a:solidFill>
                  <a:srgbClr val="0070C0"/>
                </a:solidFill>
                <a:latin typeface="Calibri" pitchFamily="34" charset="0"/>
              </a:rPr>
              <a:t>University of Michigan, Ann Arbor</a:t>
            </a:r>
          </a:p>
        </p:txBody>
      </p:sp>
      <p:sp>
        <p:nvSpPr>
          <p:cNvPr id="71685" name="TextBox 10"/>
          <p:cNvSpPr txBox="1">
            <a:spLocks noChangeArrowheads="1"/>
          </p:cNvSpPr>
          <p:nvPr/>
        </p:nvSpPr>
        <p:spPr bwMode="auto">
          <a:xfrm rot="1495728">
            <a:off x="6019800" y="3124200"/>
            <a:ext cx="1416050" cy="369888"/>
          </a:xfrm>
          <a:prstGeom prst="rect">
            <a:avLst/>
          </a:prstGeom>
          <a:noFill/>
          <a:ln w="9525">
            <a:noFill/>
            <a:miter lim="800000"/>
            <a:headEnd/>
            <a:tailEnd/>
          </a:ln>
        </p:spPr>
        <p:txBody>
          <a:bodyPr wrap="none">
            <a:spAutoFit/>
          </a:bodyPr>
          <a:lstStyle/>
          <a:p>
            <a:r>
              <a:rPr lang="en-US">
                <a:solidFill>
                  <a:srgbClr val="C00000"/>
                </a:solidFill>
                <a:latin typeface="Calibri" pitchFamily="34" charset="0"/>
              </a:rPr>
              <a:t>Huron River</a:t>
            </a:r>
          </a:p>
        </p:txBody>
      </p:sp>
      <p:sp>
        <p:nvSpPr>
          <p:cNvPr id="7" name="Slide Number Placeholder 6"/>
          <p:cNvSpPr>
            <a:spLocks noGrp="1"/>
          </p:cNvSpPr>
          <p:nvPr>
            <p:ph type="sldNum" sz="quarter" idx="12"/>
          </p:nvPr>
        </p:nvSpPr>
        <p:spPr/>
        <p:txBody>
          <a:bodyPr/>
          <a:lstStyle/>
          <a:p>
            <a:pPr>
              <a:defRPr/>
            </a:pPr>
            <a:fld id="{79552D3A-0DC5-41CB-A0BB-DFEFF30FAB11}" type="slidenum">
              <a:rPr lang="en-IN"/>
              <a:pPr>
                <a:defRPr/>
              </a:pPr>
              <a:t>76</a:t>
            </a:fld>
            <a:endParaRPr lang="en-IN"/>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5" descr="246302725_f305a2ba4b.jpg"/>
          <p:cNvPicPr>
            <a:picLocks noChangeAspect="1"/>
          </p:cNvPicPr>
          <p:nvPr/>
        </p:nvPicPr>
        <p:blipFill>
          <a:blip r:embed="rId3" cstate="print"/>
          <a:srcRect t="1067" b="9421"/>
          <a:stretch>
            <a:fillRect/>
          </a:stretch>
        </p:blipFill>
        <p:spPr bwMode="auto">
          <a:xfrm>
            <a:off x="0" y="457200"/>
            <a:ext cx="9144000" cy="6400800"/>
          </a:xfrm>
          <a:prstGeom prst="rect">
            <a:avLst/>
          </a:prstGeom>
          <a:noFill/>
          <a:ln w="9525">
            <a:noFill/>
            <a:miter lim="800000"/>
            <a:headEnd/>
            <a:tailEnd/>
          </a:ln>
        </p:spPr>
      </p:pic>
      <p:sp>
        <p:nvSpPr>
          <p:cNvPr id="73730" name="TextBox 5"/>
          <p:cNvSpPr txBox="1">
            <a:spLocks noChangeArrowheads="1"/>
          </p:cNvSpPr>
          <p:nvPr/>
        </p:nvSpPr>
        <p:spPr bwMode="auto">
          <a:xfrm>
            <a:off x="0" y="0"/>
            <a:ext cx="3868738" cy="461963"/>
          </a:xfrm>
          <a:prstGeom prst="rect">
            <a:avLst/>
          </a:prstGeom>
          <a:noFill/>
          <a:ln w="9525">
            <a:noFill/>
            <a:miter lim="800000"/>
            <a:headEnd/>
            <a:tailEnd/>
          </a:ln>
        </p:spPr>
        <p:txBody>
          <a:bodyPr wrap="none">
            <a:spAutoFit/>
          </a:bodyPr>
          <a:lstStyle/>
          <a:p>
            <a:pPr marL="457200" indent="-457200"/>
            <a:r>
              <a:rPr lang="en-US" sz="2400">
                <a:solidFill>
                  <a:srgbClr val="0070C0"/>
                </a:solidFill>
                <a:latin typeface="Calibri" pitchFamily="34" charset="0"/>
              </a:rPr>
              <a:t>University College, London</a:t>
            </a:r>
          </a:p>
        </p:txBody>
      </p:sp>
      <p:sp>
        <p:nvSpPr>
          <p:cNvPr id="4" name="Slide Number Placeholder 3"/>
          <p:cNvSpPr>
            <a:spLocks noGrp="1"/>
          </p:cNvSpPr>
          <p:nvPr>
            <p:ph type="sldNum" sz="quarter" idx="12"/>
          </p:nvPr>
        </p:nvSpPr>
        <p:spPr/>
        <p:txBody>
          <a:bodyPr/>
          <a:lstStyle/>
          <a:p>
            <a:pPr>
              <a:defRPr/>
            </a:pPr>
            <a:fld id="{EA1B8C72-340C-4005-ACCE-2CB21BD6ABBC}" type="slidenum">
              <a:rPr lang="en-IN"/>
              <a:pPr>
                <a:defRPr/>
              </a:pPr>
              <a:t>77</a:t>
            </a:fld>
            <a:endParaRPr lang="en-IN"/>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descr="ucl 9000.jpg"/>
          <p:cNvPicPr>
            <a:picLocks noChangeAspect="1"/>
          </p:cNvPicPr>
          <p:nvPr/>
        </p:nvPicPr>
        <p:blipFill>
          <a:blip r:embed="rId3" cstate="print"/>
          <a:srcRect l="24583" t="23286" r="25417" b="14752"/>
          <a:stretch>
            <a:fillRect/>
          </a:stretch>
        </p:blipFill>
        <p:spPr bwMode="auto">
          <a:xfrm>
            <a:off x="0" y="457200"/>
            <a:ext cx="9144000" cy="6400800"/>
          </a:xfrm>
          <a:prstGeom prst="rect">
            <a:avLst/>
          </a:prstGeom>
          <a:noFill/>
          <a:ln w="9525">
            <a:noFill/>
            <a:miter lim="800000"/>
            <a:headEnd/>
            <a:tailEnd/>
          </a:ln>
        </p:spPr>
      </p:pic>
      <p:sp>
        <p:nvSpPr>
          <p:cNvPr id="4" name="Freeform 3"/>
          <p:cNvSpPr/>
          <p:nvPr/>
        </p:nvSpPr>
        <p:spPr>
          <a:xfrm>
            <a:off x="2819400" y="2362200"/>
            <a:ext cx="1290638" cy="1233488"/>
          </a:xfrm>
          <a:custGeom>
            <a:avLst/>
            <a:gdLst>
              <a:gd name="connsiteX0" fmla="*/ 405609 w 555044"/>
              <a:gd name="connsiteY0" fmla="*/ 0 h 530138"/>
              <a:gd name="connsiteX1" fmla="*/ 245500 w 555044"/>
              <a:gd name="connsiteY1" fmla="*/ 103181 h 530138"/>
              <a:gd name="connsiteX2" fmla="*/ 120971 w 555044"/>
              <a:gd name="connsiteY2" fmla="*/ 160109 h 530138"/>
              <a:gd name="connsiteX3" fmla="*/ 0 w 555044"/>
              <a:gd name="connsiteY3" fmla="*/ 220594 h 530138"/>
              <a:gd name="connsiteX4" fmla="*/ 163667 w 555044"/>
              <a:gd name="connsiteY4" fmla="*/ 530138 h 530138"/>
              <a:gd name="connsiteX5" fmla="*/ 391377 w 555044"/>
              <a:gd name="connsiteY5" fmla="*/ 380703 h 530138"/>
              <a:gd name="connsiteX6" fmla="*/ 377146 w 555044"/>
              <a:gd name="connsiteY6" fmla="*/ 341566 h 530138"/>
              <a:gd name="connsiteX7" fmla="*/ 555044 w 555044"/>
              <a:gd name="connsiteY7" fmla="*/ 231268 h 530138"/>
              <a:gd name="connsiteX8" fmla="*/ 405609 w 555044"/>
              <a:gd name="connsiteY8" fmla="*/ 0 h 53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044" h="530138">
                <a:moveTo>
                  <a:pt x="405609" y="0"/>
                </a:moveTo>
                <a:lnTo>
                  <a:pt x="245500" y="103181"/>
                </a:lnTo>
                <a:lnTo>
                  <a:pt x="120971" y="160109"/>
                </a:lnTo>
                <a:lnTo>
                  <a:pt x="0" y="220594"/>
                </a:lnTo>
                <a:lnTo>
                  <a:pt x="163667" y="530138"/>
                </a:lnTo>
                <a:lnTo>
                  <a:pt x="391377" y="380703"/>
                </a:lnTo>
                <a:lnTo>
                  <a:pt x="377146" y="341566"/>
                </a:lnTo>
                <a:lnTo>
                  <a:pt x="555044" y="231268"/>
                </a:lnTo>
                <a:lnTo>
                  <a:pt x="405609" y="0"/>
                </a:lnTo>
                <a:close/>
              </a:path>
            </a:pathLst>
          </a:custGeom>
          <a:solidFill>
            <a:srgbClr val="C0504D">
              <a:alpha val="25098"/>
            </a:srgbClr>
          </a:solid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779" name="TextBox 7"/>
          <p:cNvSpPr txBox="1">
            <a:spLocks noChangeArrowheads="1"/>
          </p:cNvSpPr>
          <p:nvPr/>
        </p:nvSpPr>
        <p:spPr bwMode="auto">
          <a:xfrm>
            <a:off x="0" y="0"/>
            <a:ext cx="3868738" cy="461963"/>
          </a:xfrm>
          <a:prstGeom prst="rect">
            <a:avLst/>
          </a:prstGeom>
          <a:noFill/>
          <a:ln w="9525">
            <a:noFill/>
            <a:miter lim="800000"/>
            <a:headEnd/>
            <a:tailEnd/>
          </a:ln>
        </p:spPr>
        <p:txBody>
          <a:bodyPr wrap="none">
            <a:spAutoFit/>
          </a:bodyPr>
          <a:lstStyle/>
          <a:p>
            <a:pPr marL="457200" indent="-457200"/>
            <a:r>
              <a:rPr lang="en-US" sz="2400">
                <a:solidFill>
                  <a:srgbClr val="0070C0"/>
                </a:solidFill>
                <a:latin typeface="Calibri" pitchFamily="34" charset="0"/>
              </a:rPr>
              <a:t>University College, London</a:t>
            </a:r>
          </a:p>
        </p:txBody>
      </p:sp>
      <p:sp>
        <p:nvSpPr>
          <p:cNvPr id="75780" name="TextBox 8"/>
          <p:cNvSpPr txBox="1">
            <a:spLocks noChangeArrowheads="1"/>
          </p:cNvSpPr>
          <p:nvPr/>
        </p:nvSpPr>
        <p:spPr bwMode="auto">
          <a:xfrm rot="-1062654">
            <a:off x="4894263" y="5589588"/>
            <a:ext cx="1531937" cy="368300"/>
          </a:xfrm>
          <a:prstGeom prst="rect">
            <a:avLst/>
          </a:prstGeom>
          <a:noFill/>
          <a:ln w="9525">
            <a:noFill/>
            <a:miter lim="800000"/>
            <a:headEnd/>
            <a:tailEnd/>
          </a:ln>
        </p:spPr>
        <p:txBody>
          <a:bodyPr wrap="none">
            <a:spAutoFit/>
          </a:bodyPr>
          <a:lstStyle/>
          <a:p>
            <a:r>
              <a:rPr lang="en-US">
                <a:solidFill>
                  <a:srgbClr val="C00000"/>
                </a:solidFill>
                <a:latin typeface="Calibri" pitchFamily="34" charset="0"/>
              </a:rPr>
              <a:t>Thames river</a:t>
            </a:r>
          </a:p>
        </p:txBody>
      </p:sp>
      <p:sp>
        <p:nvSpPr>
          <p:cNvPr id="6" name="Slide Number Placeholder 5"/>
          <p:cNvSpPr>
            <a:spLocks noGrp="1"/>
          </p:cNvSpPr>
          <p:nvPr>
            <p:ph type="sldNum" sz="quarter" idx="12"/>
          </p:nvPr>
        </p:nvSpPr>
        <p:spPr/>
        <p:txBody>
          <a:bodyPr/>
          <a:lstStyle/>
          <a:p>
            <a:pPr>
              <a:defRPr/>
            </a:pPr>
            <a:fld id="{02A130C9-2EF9-44C7-BB4F-1870869363A8}" type="slidenum">
              <a:rPr lang="en-IN"/>
              <a:pPr>
                <a:defRPr/>
              </a:pPr>
              <a:t>78</a:t>
            </a:fld>
            <a:endParaRPr lang="en-IN"/>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A397A93-C55D-4258-B885-489F1AB097E3}" type="slidenum">
              <a:rPr lang="en-IN" smtClean="0"/>
              <a:pPr>
                <a:defRPr/>
              </a:pPr>
              <a:t>79</a:t>
            </a:fld>
            <a:endParaRPr lang="en-IN"/>
          </a:p>
        </p:txBody>
      </p:sp>
      <p:pic>
        <p:nvPicPr>
          <p:cNvPr id="4" name="Picture 3"/>
          <p:cNvPicPr/>
          <p:nvPr/>
        </p:nvPicPr>
        <p:blipFill>
          <a:blip r:embed="rId2" cstate="print"/>
          <a:srcRect/>
          <a:stretch>
            <a:fillRect/>
          </a:stretch>
        </p:blipFill>
        <p:spPr bwMode="auto">
          <a:xfrm>
            <a:off x="1706245" y="1488520"/>
            <a:ext cx="5731510" cy="388096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2775" y="228600"/>
            <a:ext cx="8153400" cy="990600"/>
          </a:xfrm>
        </p:spPr>
        <p:txBody>
          <a:bodyPr/>
          <a:lstStyle/>
          <a:p>
            <a:endParaRPr lang="en-US" smtClean="0"/>
          </a:p>
        </p:txBody>
      </p:sp>
      <p:sp>
        <p:nvSpPr>
          <p:cNvPr id="17411" name="Content Placeholder 2"/>
          <p:cNvSpPr>
            <a:spLocks noGrp="1"/>
          </p:cNvSpPr>
          <p:nvPr>
            <p:ph sz="quarter" idx="1"/>
          </p:nvPr>
        </p:nvSpPr>
        <p:spPr>
          <a:xfrm>
            <a:off x="612775" y="1600200"/>
            <a:ext cx="8153400" cy="4495800"/>
          </a:xfrm>
        </p:spPr>
        <p:txBody>
          <a:bodyPr/>
          <a:lstStyle/>
          <a:p>
            <a:pPr>
              <a:buFont typeface="Wingdings" pitchFamily="2" charset="2"/>
              <a:buNone/>
            </a:pPr>
            <a:r>
              <a:rPr lang="en-US" dirty="0" smtClean="0"/>
              <a:t>GTU: </a:t>
            </a:r>
          </a:p>
          <a:p>
            <a:pPr>
              <a:buFont typeface="Wingdings" pitchFamily="2" charset="2"/>
              <a:buNone/>
            </a:pPr>
            <a:r>
              <a:rPr lang="en-US" b="1" dirty="0" smtClean="0"/>
              <a:t>a hub of research, technology and </a:t>
            </a:r>
            <a:r>
              <a:rPr lang="en-US" sz="3200" b="1" dirty="0" smtClean="0"/>
              <a:t>entrepreneurship</a:t>
            </a:r>
          </a:p>
          <a:p>
            <a:pPr>
              <a:buFont typeface="Wingdings" pitchFamily="2" charset="2"/>
              <a:buNone/>
            </a:pPr>
            <a:r>
              <a:rPr lang="en-US" sz="3200" dirty="0" smtClean="0"/>
              <a:t>a Leader in Learning Outcomes</a:t>
            </a:r>
            <a:endParaRPr lang="en-US" dirty="0" smtClean="0"/>
          </a:p>
          <a:p>
            <a:pPr>
              <a:buFont typeface="Wingdings" pitchFamily="2" charset="2"/>
              <a:buNone/>
            </a:pPr>
            <a:endParaRPr lang="en-US" sz="3200" b="1" dirty="0" smtClean="0">
              <a:solidFill>
                <a:srgbClr val="FFC000"/>
              </a:solidFill>
              <a:latin typeface="Bradley Hand ITC" pitchFamily="66" charset="0"/>
            </a:endParaRPr>
          </a:p>
          <a:p>
            <a:pPr>
              <a:buFont typeface="Wingdings" pitchFamily="2" charset="2"/>
              <a:buNone/>
            </a:pPr>
            <a:r>
              <a:rPr lang="en-US" sz="3200" b="1" dirty="0" smtClean="0">
                <a:solidFill>
                  <a:srgbClr val="FFC000"/>
                </a:solidFill>
                <a:latin typeface="Bradley Hand ITC" pitchFamily="66" charset="0"/>
              </a:rPr>
              <a:t>Is this vision required for a University in Gujarat/ India?</a:t>
            </a:r>
          </a:p>
          <a:p>
            <a:pPr>
              <a:buFont typeface="Wingdings" pitchFamily="2" charset="2"/>
              <a:buNone/>
            </a:pPr>
            <a:r>
              <a:rPr lang="en-US" sz="3200" b="1" dirty="0" smtClean="0">
                <a:solidFill>
                  <a:srgbClr val="00B0F0"/>
                </a:solidFill>
                <a:latin typeface="Bradley Hand ITC" pitchFamily="66" charset="0"/>
              </a:rPr>
              <a:t>Can this vision be realized?</a:t>
            </a:r>
          </a:p>
        </p:txBody>
      </p:sp>
      <p:sp>
        <p:nvSpPr>
          <p:cNvPr id="4" name="Slide Number Placeholder 3"/>
          <p:cNvSpPr>
            <a:spLocks noGrp="1"/>
          </p:cNvSpPr>
          <p:nvPr>
            <p:ph type="sldNum" sz="quarter" idx="12"/>
          </p:nvPr>
        </p:nvSpPr>
        <p:spPr/>
        <p:txBody>
          <a:bodyPr>
            <a:normAutofit/>
          </a:bodyPr>
          <a:lstStyle/>
          <a:p>
            <a:pPr>
              <a:defRPr/>
            </a:pPr>
            <a:fld id="{118D4389-2974-4695-8CB2-88E22E46CAAB}"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4800" y="228600"/>
            <a:ext cx="8461375" cy="990600"/>
          </a:xfrm>
        </p:spPr>
        <p:txBody>
          <a:bodyPr/>
          <a:lstStyle/>
          <a:p>
            <a:r>
              <a:rPr lang="en-US" sz="3200" b="1" smtClean="0">
                <a:solidFill>
                  <a:srgbClr val="FFC000"/>
                </a:solidFill>
                <a:latin typeface="Bradley Hand ITC" pitchFamily="66" charset="0"/>
              </a:rPr>
              <a:t>Realizing the vision: </a:t>
            </a:r>
            <a:r>
              <a:rPr lang="en-US" sz="2400" b="1" smtClean="0">
                <a:solidFill>
                  <a:srgbClr val="FFC000"/>
                </a:solidFill>
                <a:latin typeface="Bradley Hand ITC" pitchFamily="66" charset="0"/>
              </a:rPr>
              <a:t/>
            </a:r>
            <a:br>
              <a:rPr lang="en-US" sz="2400" b="1" smtClean="0">
                <a:solidFill>
                  <a:srgbClr val="FFC000"/>
                </a:solidFill>
                <a:latin typeface="Bradley Hand ITC" pitchFamily="66" charset="0"/>
              </a:rPr>
            </a:br>
            <a:r>
              <a:rPr lang="en-US" sz="2400" b="1" smtClean="0"/>
              <a:t>A Challenge, we have unfortunately refused to meet for decades</a:t>
            </a:r>
            <a:endParaRPr lang="en-IN" sz="2400" b="1" smtClean="0"/>
          </a:p>
        </p:txBody>
      </p:sp>
      <p:sp>
        <p:nvSpPr>
          <p:cNvPr id="18435" name="Content Placeholder 2"/>
          <p:cNvSpPr>
            <a:spLocks noGrp="1"/>
          </p:cNvSpPr>
          <p:nvPr>
            <p:ph sz="quarter" idx="1"/>
          </p:nvPr>
        </p:nvSpPr>
        <p:spPr>
          <a:xfrm>
            <a:off x="612775" y="1600200"/>
            <a:ext cx="8153400" cy="4495800"/>
          </a:xfrm>
        </p:spPr>
        <p:txBody>
          <a:bodyPr/>
          <a:lstStyle/>
          <a:p>
            <a:pPr algn="just">
              <a:buFont typeface="Wingdings" pitchFamily="2" charset="2"/>
              <a:buNone/>
            </a:pPr>
            <a:r>
              <a:rPr lang="en-US" dirty="0" smtClean="0"/>
              <a:t>  </a:t>
            </a:r>
            <a:r>
              <a:rPr lang="en-US" dirty="0" smtClean="0">
                <a:solidFill>
                  <a:srgbClr val="2E1FEF"/>
                </a:solidFill>
                <a:latin typeface="Monotype Corsiva" pitchFamily="66" charset="0"/>
              </a:rPr>
              <a:t>“If India cannot improve the quality of the mainstream universities and the ….. colleges affiliated to them, the overall quality of the system cannot rise. </a:t>
            </a:r>
            <a:r>
              <a:rPr lang="en-US" u="sng" dirty="0" smtClean="0">
                <a:solidFill>
                  <a:srgbClr val="2E1FEF"/>
                </a:solidFill>
                <a:latin typeface="Monotype Corsiva" pitchFamily="66" charset="0"/>
              </a:rPr>
              <a:t>This has been the key challenge for decades</a:t>
            </a:r>
            <a:r>
              <a:rPr lang="en-US" dirty="0" smtClean="0">
                <a:solidFill>
                  <a:srgbClr val="2E1FEF"/>
                </a:solidFill>
                <a:latin typeface="Monotype Corsiva" pitchFamily="66" charset="0"/>
              </a:rPr>
              <a:t> --  and it remains the key factor”</a:t>
            </a:r>
          </a:p>
          <a:p>
            <a:pPr algn="r">
              <a:buFont typeface="Wingdings" pitchFamily="2" charset="2"/>
              <a:buNone/>
            </a:pPr>
            <a:r>
              <a:rPr lang="en-US" dirty="0" smtClean="0"/>
              <a:t>                                           </a:t>
            </a:r>
            <a:r>
              <a:rPr lang="en-US" sz="2800" dirty="0" smtClean="0"/>
              <a:t>--- Philip G. </a:t>
            </a:r>
            <a:r>
              <a:rPr lang="en-US" sz="2800" dirty="0" err="1" smtClean="0"/>
              <a:t>Altbach</a:t>
            </a:r>
            <a:endParaRPr lang="en-US" sz="2800" dirty="0" smtClean="0"/>
          </a:p>
          <a:p>
            <a:pPr algn="r">
              <a:buFont typeface="Wingdings" pitchFamily="2" charset="2"/>
              <a:buNone/>
            </a:pPr>
            <a:r>
              <a:rPr lang="en-US" sz="2400" dirty="0" smtClean="0"/>
              <a:t>“India’s Higher Education Quality Deficit”</a:t>
            </a:r>
          </a:p>
          <a:p>
            <a:pPr algn="r">
              <a:buFont typeface="Wingdings" pitchFamily="2" charset="2"/>
              <a:buNone/>
            </a:pPr>
            <a:r>
              <a:rPr lang="en-US" sz="2000" i="1" dirty="0" smtClean="0"/>
              <a:t>The World View</a:t>
            </a:r>
          </a:p>
          <a:p>
            <a:pPr algn="r">
              <a:buFont typeface="Wingdings" pitchFamily="2" charset="2"/>
              <a:buNone/>
            </a:pPr>
            <a:r>
              <a:rPr lang="en-US" sz="2000" i="1" dirty="0" smtClean="0"/>
              <a:t>Inside Higher Education, dated Aug 20, 2010</a:t>
            </a:r>
          </a:p>
          <a:p>
            <a:pPr algn="r">
              <a:buFont typeface="Wingdings" pitchFamily="2" charset="2"/>
              <a:buNone/>
            </a:pPr>
            <a:r>
              <a:rPr lang="en-US" sz="1600" i="1" dirty="0" smtClean="0"/>
              <a:t>http://www.insidehighered.com/blogs/the_world_view/india_s_higher_education_quality_deficit</a:t>
            </a:r>
            <a:r>
              <a:rPr lang="en-US" sz="2800" dirty="0" smtClean="0"/>
              <a:t/>
            </a:r>
            <a:br>
              <a:rPr lang="en-US" sz="2800" dirty="0" smtClean="0"/>
            </a:br>
            <a:endParaRPr lang="en-IN" dirty="0" smtClean="0"/>
          </a:p>
        </p:txBody>
      </p:sp>
      <p:sp>
        <p:nvSpPr>
          <p:cNvPr id="4" name="Slide Number Placeholder 3"/>
          <p:cNvSpPr>
            <a:spLocks noGrp="1"/>
          </p:cNvSpPr>
          <p:nvPr>
            <p:ph type="sldNum" sz="quarter" idx="12"/>
          </p:nvPr>
        </p:nvSpPr>
        <p:spPr/>
        <p:txBody>
          <a:bodyPr>
            <a:normAutofit/>
          </a:bodyPr>
          <a:lstStyle/>
          <a:p>
            <a:pPr>
              <a:defRPr/>
            </a:pPr>
            <a:fld id="{BB7EF53A-419B-4498-A1FC-99AB6907BE3A}"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3444</TotalTime>
  <Words>5197</Words>
  <Application>Microsoft Office PowerPoint</Application>
  <PresentationFormat>On-screen Show (4:3)</PresentationFormat>
  <Paragraphs>664</Paragraphs>
  <Slides>79</Slides>
  <Notes>25</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Research Project  on  the Design of the Structure of Technology Universities (DSTU)</vt:lpstr>
      <vt:lpstr>Vision</vt:lpstr>
      <vt:lpstr>Definition:              A World-class University </vt:lpstr>
      <vt:lpstr>SJTU: From QS rank 179 (2006) to 125 (2012) From ARWU rank 450 (2003) to 151-200(2012)!</vt:lpstr>
      <vt:lpstr>An American Perspective Reference: ‘Why is Harvard #1?’ by Shailendra Raj Mehta, an IIMA White paper dt 5th April 2012</vt:lpstr>
      <vt:lpstr>Dr Renu Khator’s Mantra (President Houston University, Texas, USA)</vt:lpstr>
      <vt:lpstr>Formula: How to remain poor?</vt:lpstr>
      <vt:lpstr>Slide 8</vt:lpstr>
      <vt:lpstr>Realizing the vision:  A Challenge, we have unfortunately refused to meet for decades</vt:lpstr>
      <vt:lpstr>Constraining an institution  stunted growth</vt:lpstr>
      <vt:lpstr>Failure to realize the vision:                                Are we worried?</vt:lpstr>
      <vt:lpstr>Slide 12</vt:lpstr>
      <vt:lpstr>A Report on Research Output of China and India by Thomson Reuters</vt:lpstr>
      <vt:lpstr>   The Afro-Asian Perspective of 2011:     Does India have world-class Universities?    </vt:lpstr>
      <vt:lpstr>QS Rankings of 2012</vt:lpstr>
      <vt:lpstr>“Times Higher Education“, London       The First Asian Universities Ranking 2013 </vt:lpstr>
      <vt:lpstr>QS World University Rankings by Subject 2012           - Computer Science And Information Systems</vt:lpstr>
      <vt:lpstr>Research &amp; Innovation in BRIC Reference:https://exmail.net4india.com/owa/?ae=Item&amp;a=Open&amp;t=IPM.Note&amp;id=RgAAAAAapA4zlGn%2bRbPSW6SRgCA5BwDvvWUb6ON1ToqzUzWTMJnRAAAFrnDmAAD54x0TKJxhQa%2bAhS3Sx3IYAAAArDgKAAAA&amp;pspid=_1363276720255_9864517  </vt:lpstr>
      <vt:lpstr> Top Engineering and Technology Universities in the World, April 2011  </vt:lpstr>
      <vt:lpstr>The poor state of technical education in India</vt:lpstr>
      <vt:lpstr>Slide 21</vt:lpstr>
      <vt:lpstr>Can we have an excellent University in 10 years?</vt:lpstr>
      <vt:lpstr>Is this vision required for a University in Gujarat?</vt:lpstr>
      <vt:lpstr>Can this vision be realized?</vt:lpstr>
      <vt:lpstr>Easy solutions by plagiarism</vt:lpstr>
      <vt:lpstr>No innovative policies</vt:lpstr>
      <vt:lpstr>SFIs: A study by Prof Prem Vrat VC, ITM University, Gurgaon and former Director, IITD</vt:lpstr>
      <vt:lpstr>Slide 28</vt:lpstr>
      <vt:lpstr>Building a new Technology University: GTU</vt:lpstr>
      <vt:lpstr>GTU: A State University                       which leads from the front </vt:lpstr>
      <vt:lpstr>GTU is creating        Networks and not Legal Entities</vt:lpstr>
      <vt:lpstr>Networking of Colleges…1 Jointly improving the quality of Learning Processes</vt:lpstr>
      <vt:lpstr>Networking of Colleges…2 Doing Joint Research</vt:lpstr>
      <vt:lpstr>Networking of Colleges…2 Promoting Joint Research</vt:lpstr>
      <vt:lpstr>Need</vt:lpstr>
      <vt:lpstr>Regulations for Affiliated Colleges</vt:lpstr>
      <vt:lpstr>Financial Regulations and                                      Intoxication of power</vt:lpstr>
      <vt:lpstr>Autonomy</vt:lpstr>
      <vt:lpstr>Existing Autonomous Colleges/ Deemed Universities</vt:lpstr>
      <vt:lpstr>Linking industry, academia and the informal sector:  Collaboration with Industries &amp; Businesses (I&amp;Bs)</vt:lpstr>
      <vt:lpstr>The Secret History of GTU’s Successes</vt:lpstr>
      <vt:lpstr>GTU Innovation Council</vt:lpstr>
      <vt:lpstr>Slide 43</vt:lpstr>
      <vt:lpstr>Engineering Studies:  FINAL YEAR PROJECTS at GTU</vt:lpstr>
      <vt:lpstr>Results</vt:lpstr>
      <vt:lpstr>IPR</vt:lpstr>
      <vt:lpstr>Initiating IPR activities: 3rd September 2011</vt:lpstr>
      <vt:lpstr>Student Awareness Workshops &amp;                                       Patent Applications</vt:lpstr>
      <vt:lpstr>Millennium Goals: Research Boards</vt:lpstr>
      <vt:lpstr>New Post-Graduate Research Centers                </vt:lpstr>
      <vt:lpstr>Sectoral Innovation Councils</vt:lpstr>
      <vt:lpstr>Post-graduate Teaching                     </vt:lpstr>
      <vt:lpstr>Objective:         In 5 years, GTU’s theses must be world-class.</vt:lpstr>
      <vt:lpstr>Objective: Leadership in Learning Outcomes</vt:lpstr>
      <vt:lpstr>Swami Vivekanand FDP          Contributor Personality Developement</vt:lpstr>
      <vt:lpstr>Three Skills Councils</vt:lpstr>
      <vt:lpstr> Awards during 2013 </vt:lpstr>
      <vt:lpstr>Structure Reference:  Alfred D. Chandler, Introduction-Strategy and structure, MIT Press, 1962 Brought to the Core Committee by: Professor Satinder Kumar </vt:lpstr>
      <vt:lpstr>Other Issues</vt:lpstr>
      <vt:lpstr>We can do it!</vt:lpstr>
      <vt:lpstr> Questions and Suggestions </vt:lpstr>
      <vt:lpstr>Joint Research</vt:lpstr>
      <vt:lpstr>Slide 63</vt:lpstr>
      <vt:lpstr>Project 1: Survey on Cooperation Management</vt:lpstr>
      <vt:lpstr>Project 1: Survey on Cooperation Management (cont.)</vt:lpstr>
      <vt:lpstr>Project 2: Indo-German Business Activities – DOs and DON’Ts      Topic of Study Tour of DHBW students in early 2013   </vt:lpstr>
      <vt:lpstr>Project 2: Indo-German Business Activities – DOs and DON’Ts  </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Project  on  the Design of the Structure of Technology Universities (DSTU)</dc:title>
  <dc:creator>Admin</dc:creator>
  <cp:lastModifiedBy>Admin</cp:lastModifiedBy>
  <cp:revision>246</cp:revision>
  <dcterms:created xsi:type="dcterms:W3CDTF">2012-05-12T06:36:23Z</dcterms:created>
  <dcterms:modified xsi:type="dcterms:W3CDTF">2013-05-18T03:37:42Z</dcterms:modified>
</cp:coreProperties>
</file>